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 ContentType="image/t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59"/>
  </p:notesMasterIdLst>
  <p:sldIdLst>
    <p:sldId id="283" r:id="rId3"/>
    <p:sldId id="313" r:id="rId4"/>
    <p:sldId id="304" r:id="rId5"/>
    <p:sldId id="305" r:id="rId6"/>
    <p:sldId id="383" r:id="rId7"/>
    <p:sldId id="384" r:id="rId8"/>
    <p:sldId id="385" r:id="rId9"/>
    <p:sldId id="386" r:id="rId10"/>
    <p:sldId id="387" r:id="rId11"/>
    <p:sldId id="388" r:id="rId12"/>
    <p:sldId id="389" r:id="rId13"/>
    <p:sldId id="390" r:id="rId14"/>
    <p:sldId id="391" r:id="rId15"/>
    <p:sldId id="393" r:id="rId16"/>
    <p:sldId id="394" r:id="rId17"/>
    <p:sldId id="395" r:id="rId18"/>
    <p:sldId id="396" r:id="rId19"/>
    <p:sldId id="397" r:id="rId20"/>
    <p:sldId id="399" r:id="rId21"/>
    <p:sldId id="400" r:id="rId22"/>
    <p:sldId id="401" r:id="rId23"/>
    <p:sldId id="402" r:id="rId24"/>
    <p:sldId id="284" r:id="rId25"/>
    <p:sldId id="352" r:id="rId26"/>
    <p:sldId id="316" r:id="rId27"/>
    <p:sldId id="335" r:id="rId28"/>
    <p:sldId id="375" r:id="rId29"/>
    <p:sldId id="376" r:id="rId30"/>
    <p:sldId id="377" r:id="rId31"/>
    <p:sldId id="378" r:id="rId32"/>
    <p:sldId id="379" r:id="rId33"/>
    <p:sldId id="380" r:id="rId34"/>
    <p:sldId id="382" r:id="rId35"/>
    <p:sldId id="318" r:id="rId36"/>
    <p:sldId id="357" r:id="rId37"/>
    <p:sldId id="361" r:id="rId38"/>
    <p:sldId id="362" r:id="rId39"/>
    <p:sldId id="363" r:id="rId40"/>
    <p:sldId id="412" r:id="rId41"/>
    <p:sldId id="413" r:id="rId42"/>
    <p:sldId id="414" r:id="rId43"/>
    <p:sldId id="365" r:id="rId44"/>
    <p:sldId id="403" r:id="rId45"/>
    <p:sldId id="404" r:id="rId46"/>
    <p:sldId id="405" r:id="rId47"/>
    <p:sldId id="406" r:id="rId48"/>
    <p:sldId id="407" r:id="rId49"/>
    <p:sldId id="408" r:id="rId50"/>
    <p:sldId id="409" r:id="rId51"/>
    <p:sldId id="410" r:id="rId52"/>
    <p:sldId id="369" r:id="rId53"/>
    <p:sldId id="366" r:id="rId54"/>
    <p:sldId id="368" r:id="rId55"/>
    <p:sldId id="372" r:id="rId56"/>
    <p:sldId id="371" r:id="rId57"/>
    <p:sldId id="411" r:id="rId58"/>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5" autoAdjust="0"/>
    <p:restoredTop sz="80804" autoAdjust="0"/>
  </p:normalViewPr>
  <p:slideViewPr>
    <p:cSldViewPr>
      <p:cViewPr varScale="1">
        <p:scale>
          <a:sx n="85" d="100"/>
          <a:sy n="85" d="100"/>
        </p:scale>
        <p:origin x="346" y="58"/>
      </p:cViewPr>
      <p:guideLst>
        <p:guide orient="horz" pos="2160"/>
        <p:guide pos="2880"/>
      </p:guideLst>
    </p:cSldViewPr>
  </p:slideViewPr>
  <p:outlineViewPr>
    <p:cViewPr>
      <p:scale>
        <a:sx n="33" d="100"/>
        <a:sy n="33" d="100"/>
      </p:scale>
      <p:origin x="0" y="31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64"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176"/>
          <c:y val="0.13681299999999999"/>
          <c:w val="0.87685299999999999"/>
          <c:h val="0.66071999999999997"/>
        </c:manualLayout>
      </c:layout>
      <c:areaChart>
        <c:grouping val="stacked"/>
        <c:varyColors val="0"/>
        <c:ser>
          <c:idx val="0"/>
          <c:order val="0"/>
          <c:tx>
            <c:strRef>
              <c:f>Sheet1!$A$2</c:f>
              <c:strCache>
                <c:ptCount val="1"/>
                <c:pt idx="0">
                  <c:v>User 1</c:v>
                </c:pt>
              </c:strCache>
            </c:strRef>
          </c:tx>
          <c:spPr>
            <a:gradFill flip="none" rotWithShape="1">
              <a:gsLst>
                <a:gs pos="0">
                  <a:srgbClr val="325D6B"/>
                </a:gs>
                <a:gs pos="100000">
                  <a:srgbClr val="133436"/>
                </a:gs>
              </a:gsLst>
              <a:lin ang="5400000" scaled="0"/>
            </a:gradFill>
            <a:ln w="38100" cap="flat">
              <a:noFill/>
              <a:miter lim="400000"/>
            </a:ln>
            <a:effectLst/>
          </c:spPr>
          <c:cat>
            <c:strRef>
              <c:f>Sheet1!$B$1:$F$1</c:f>
              <c:strCache>
                <c:ptCount val="5"/>
                <c:pt idx="0">
                  <c:v>1</c:v>
                </c:pt>
                <c:pt idx="1">
                  <c:v>2</c:v>
                </c:pt>
                <c:pt idx="2">
                  <c:v>3</c:v>
                </c:pt>
                <c:pt idx="3">
                  <c:v>4</c:v>
                </c:pt>
                <c:pt idx="4">
                  <c:v>5</c:v>
                </c:pt>
              </c:strCache>
            </c:strRef>
          </c:cat>
          <c:val>
            <c:numRef>
              <c:f>Sheet1!$B$2:$F$2</c:f>
              <c:numCache>
                <c:formatCode>General</c:formatCode>
                <c:ptCount val="5"/>
                <c:pt idx="0">
                  <c:v>127</c:v>
                </c:pt>
                <c:pt idx="1">
                  <c:v>36</c:v>
                </c:pt>
                <c:pt idx="2">
                  <c:v>72</c:v>
                </c:pt>
                <c:pt idx="3">
                  <c:v>13</c:v>
                </c:pt>
                <c:pt idx="4">
                  <c:v>102</c:v>
                </c:pt>
              </c:numCache>
            </c:numRef>
          </c:val>
          <c:extLst>
            <c:ext xmlns:c16="http://schemas.microsoft.com/office/drawing/2014/chart" uri="{C3380CC4-5D6E-409C-BE32-E72D297353CC}">
              <c16:uniqueId val="{00000000-D828-44F2-9064-67DE29CED01C}"/>
            </c:ext>
          </c:extLst>
        </c:ser>
        <c:ser>
          <c:idx val="1"/>
          <c:order val="1"/>
          <c:tx>
            <c:strRef>
              <c:f>Sheet1!$A$3</c:f>
              <c:strCache>
                <c:ptCount val="1"/>
                <c:pt idx="0">
                  <c:v>User 2</c:v>
                </c:pt>
              </c:strCache>
            </c:strRef>
          </c:tx>
          <c:spPr>
            <a:gradFill flip="none" rotWithShape="1">
              <a:gsLst>
                <a:gs pos="0">
                  <a:srgbClr val="A39D85"/>
                </a:gs>
                <a:gs pos="100000">
                  <a:srgbClr val="5D594B"/>
                </a:gs>
              </a:gsLst>
              <a:lin ang="5400000" scaled="0"/>
            </a:gradFill>
            <a:ln w="38100" cap="flat">
              <a:noFill/>
              <a:miter lim="400000"/>
            </a:ln>
            <a:effectLst/>
          </c:spPr>
          <c:cat>
            <c:strRef>
              <c:f>Sheet1!$B$1:$F$1</c:f>
              <c:strCache>
                <c:ptCount val="5"/>
                <c:pt idx="0">
                  <c:v>1</c:v>
                </c:pt>
                <c:pt idx="1">
                  <c:v>2</c:v>
                </c:pt>
                <c:pt idx="2">
                  <c:v>3</c:v>
                </c:pt>
                <c:pt idx="3">
                  <c:v>4</c:v>
                </c:pt>
                <c:pt idx="4">
                  <c:v>5</c:v>
                </c:pt>
              </c:strCache>
            </c:strRef>
          </c:cat>
          <c:val>
            <c:numRef>
              <c:f>Sheet1!$B$3:$F$3</c:f>
              <c:numCache>
                <c:formatCode>General</c:formatCode>
                <c:ptCount val="5"/>
                <c:pt idx="0">
                  <c:v>55</c:v>
                </c:pt>
                <c:pt idx="1">
                  <c:v>143</c:v>
                </c:pt>
                <c:pt idx="2">
                  <c:v>19</c:v>
                </c:pt>
                <c:pt idx="3">
                  <c:v>120</c:v>
                </c:pt>
                <c:pt idx="4">
                  <c:v>70</c:v>
                </c:pt>
              </c:numCache>
            </c:numRef>
          </c:val>
          <c:extLst>
            <c:ext xmlns:c16="http://schemas.microsoft.com/office/drawing/2014/chart" uri="{C3380CC4-5D6E-409C-BE32-E72D297353CC}">
              <c16:uniqueId val="{00000001-D828-44F2-9064-67DE29CED01C}"/>
            </c:ext>
          </c:extLst>
        </c:ser>
        <c:ser>
          <c:idx val="2"/>
          <c:order val="2"/>
          <c:tx>
            <c:strRef>
              <c:f>Sheet1!$A$4</c:f>
              <c:strCache>
                <c:ptCount val="1"/>
                <c:pt idx="0">
                  <c:v>User 3</c:v>
                </c:pt>
              </c:strCache>
            </c:strRef>
          </c:tx>
          <c:spPr>
            <a:gradFill flip="none" rotWithShape="1">
              <a:gsLst>
                <a:gs pos="0">
                  <a:srgbClr val="AD584F"/>
                </a:gs>
                <a:gs pos="100000">
                  <a:srgbClr val="763A34"/>
                </a:gs>
              </a:gsLst>
              <a:lin ang="5400000" scaled="0"/>
            </a:gradFill>
            <a:ln w="38100" cap="flat">
              <a:noFill/>
              <a:miter lim="400000"/>
            </a:ln>
            <a:effectLst/>
          </c:spPr>
          <c:cat>
            <c:strRef>
              <c:f>Sheet1!$B$1:$F$1</c:f>
              <c:strCache>
                <c:ptCount val="5"/>
                <c:pt idx="0">
                  <c:v>1</c:v>
                </c:pt>
                <c:pt idx="1">
                  <c:v>2</c:v>
                </c:pt>
                <c:pt idx="2">
                  <c:v>3</c:v>
                </c:pt>
                <c:pt idx="3">
                  <c:v>4</c:v>
                </c:pt>
                <c:pt idx="4">
                  <c:v>5</c:v>
                </c:pt>
              </c:strCache>
            </c:strRef>
          </c:cat>
          <c:val>
            <c:numRef>
              <c:f>Sheet1!$B$4:$F$4</c:f>
              <c:numCache>
                <c:formatCode>General</c:formatCode>
                <c:ptCount val="5"/>
                <c:pt idx="0">
                  <c:v>27</c:v>
                </c:pt>
                <c:pt idx="1">
                  <c:v>90</c:v>
                </c:pt>
                <c:pt idx="2">
                  <c:v>110</c:v>
                </c:pt>
                <c:pt idx="3">
                  <c:v>45</c:v>
                </c:pt>
                <c:pt idx="4">
                  <c:v>87</c:v>
                </c:pt>
              </c:numCache>
            </c:numRef>
          </c:val>
          <c:extLst>
            <c:ext xmlns:c16="http://schemas.microsoft.com/office/drawing/2014/chart" uri="{C3380CC4-5D6E-409C-BE32-E72D297353CC}">
              <c16:uniqueId val="{00000002-D828-44F2-9064-67DE29CED01C}"/>
            </c:ext>
          </c:extLst>
        </c:ser>
        <c:dLbls>
          <c:showLegendKey val="0"/>
          <c:showVal val="0"/>
          <c:showCatName val="0"/>
          <c:showSerName val="0"/>
          <c:showPercent val="0"/>
          <c:showBubbleSize val="0"/>
        </c:dLbls>
        <c:axId val="430425592"/>
        <c:axId val="430425984"/>
      </c:areaChart>
      <c:catAx>
        <c:axId val="430425592"/>
        <c:scaling>
          <c:orientation val="minMax"/>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Time (days)</a:t>
                </a:r>
              </a:p>
            </c:rich>
          </c:tx>
          <c:layout/>
          <c:overlay val="1"/>
        </c:title>
        <c:numFmt formatCode="General" sourceLinked="0"/>
        <c:majorTickMark val="none"/>
        <c:minorTickMark val="none"/>
        <c:tickLblPos val="low"/>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430425984"/>
        <c:crosses val="autoZero"/>
        <c:auto val="1"/>
        <c:lblAlgn val="ctr"/>
        <c:lblOffset val="100"/>
        <c:noMultiLvlLbl val="1"/>
      </c:catAx>
      <c:valAx>
        <c:axId val="430425984"/>
        <c:scaling>
          <c:orientation val="minMax"/>
        </c:scaling>
        <c:delete val="0"/>
        <c:axPos val="l"/>
        <c:majorGridlines>
          <c:spPr>
            <a:ln w="12700" cap="flat">
              <a:solidFill>
                <a:srgbClr val="824828">
                  <a:alpha val="50000"/>
                </a:srgbClr>
              </a:solidFill>
              <a:prstDash val="solid"/>
              <a:miter lim="400000"/>
            </a:ln>
          </c:spPr>
        </c:majorGridlines>
        <c:title>
          <c:tx>
            <c:rich>
              <a:bodyPr rot="-5400000"/>
              <a:lstStyle/>
              <a:p>
                <a:pPr>
                  <a:defRPr sz="2200" b="0" i="0" u="none" strike="noStrike">
                    <a:solidFill>
                      <a:srgbClr val="000000"/>
                    </a:solidFill>
                    <a:latin typeface="Helvetica Neue"/>
                  </a:defRPr>
                </a:pPr>
                <a:r>
                  <a:rPr lang="en-US" sz="1600" b="0" i="0" u="none" strike="noStrike" dirty="0">
                    <a:solidFill>
                      <a:srgbClr val="000000"/>
                    </a:solidFill>
                    <a:latin typeface="Helvetica Neue"/>
                  </a:rPr>
                  <a:t># Servers Requested</a:t>
                </a:r>
              </a:p>
            </c:rich>
          </c:tx>
          <c:layout>
            <c:manualLayout>
              <c:xMode val="edge"/>
              <c:yMode val="edge"/>
              <c:x val="0"/>
              <c:y val="0.18508441607022619"/>
            </c:manualLayout>
          </c:layout>
          <c:overlay val="1"/>
        </c:title>
        <c:numFmt formatCode="General" sourceLinked="0"/>
        <c:majorTickMark val="none"/>
        <c:minorTickMark val="none"/>
        <c:tickLblPos val="nextTo"/>
        <c:spPr>
          <a:ln w="12700" cap="flat">
            <a:solidFill>
              <a:srgbClr val="824828"/>
            </a:solidFill>
            <a:prstDash val="solid"/>
            <a:miter lim="400000"/>
          </a:ln>
        </c:spPr>
        <c:txPr>
          <a:bodyPr rot="0"/>
          <a:lstStyle/>
          <a:p>
            <a:pPr>
              <a:defRPr sz="2200" b="0" i="0" u="none" strike="noStrike">
                <a:solidFill>
                  <a:srgbClr val="000000"/>
                </a:solidFill>
                <a:latin typeface="Helvetica Neue"/>
              </a:defRPr>
            </a:pPr>
            <a:endParaRPr lang="en-US"/>
          </a:p>
        </c:txPr>
        <c:crossAx val="430425592"/>
        <c:crosses val="autoZero"/>
        <c:crossBetween val="midCat"/>
        <c:majorUnit val="75"/>
        <c:minorUnit val="37.5"/>
      </c:valAx>
      <c:spPr>
        <a:noFill/>
        <a:ln w="12700" cap="flat">
          <a:noFill/>
          <a:miter lim="400000"/>
        </a:ln>
        <a:effectLst/>
      </c:spPr>
    </c:plotArea>
    <c:legend>
      <c:legendPos val="t"/>
      <c:layout>
        <c:manualLayout>
          <c:xMode val="edge"/>
          <c:yMode val="edge"/>
          <c:x val="0.100812"/>
          <c:y val="0"/>
          <c:w val="0.87182300000000001"/>
          <c:h val="9.5033500000000007E-2"/>
        </c:manualLayout>
      </c:layout>
      <c:overlay val="1"/>
      <c:spPr>
        <a:noFill/>
        <a:ln w="25400" cap="flat">
          <a:noFill/>
          <a:miter lim="400000"/>
        </a:ln>
        <a:effectLst/>
      </c:spPr>
      <c:txPr>
        <a:bodyPr rot="0"/>
        <a:lstStyle/>
        <a:p>
          <a:pPr>
            <a:defRPr sz="2400" b="0" i="0" u="none" strike="noStrike">
              <a:solidFill>
                <a:srgbClr val="000000"/>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F78B5-34CD-4A7E-B584-41E053F57ED6}" type="doc">
      <dgm:prSet loTypeId="urn:microsoft.com/office/officeart/2008/layout/VerticalCurvedList" loCatId="list" qsTypeId="urn:microsoft.com/office/officeart/2005/8/quickstyle/3d5" qsCatId="3D" csTypeId="urn:microsoft.com/office/officeart/2005/8/colors/accent1_2" csCatId="accent1" phldr="1"/>
      <dgm:spPr/>
      <dgm:t>
        <a:bodyPr/>
        <a:lstStyle/>
        <a:p>
          <a:endParaRPr lang="en-US"/>
        </a:p>
      </dgm:t>
    </dgm:pt>
    <dgm:pt modelId="{45EC5ACA-1530-41BA-9DE4-7BAFCB1DB6E5}">
      <dgm:prSet phldrT="[Text]"/>
      <dgm:spPr/>
      <dgm:t>
        <a:bodyPr/>
        <a:lstStyle/>
        <a:p>
          <a:r>
            <a:rPr lang="en-US" dirty="0" smtClean="0"/>
            <a:t>On Demand</a:t>
          </a:r>
          <a:endParaRPr lang="en-US" dirty="0"/>
        </a:p>
      </dgm:t>
    </dgm:pt>
    <dgm:pt modelId="{F04FBA50-4471-4604-8DE4-EAD1400294E0}" type="parTrans" cxnId="{2F60EDD7-AC8A-40BA-A0D5-777F64EEADA9}">
      <dgm:prSet/>
      <dgm:spPr/>
      <dgm:t>
        <a:bodyPr/>
        <a:lstStyle/>
        <a:p>
          <a:endParaRPr lang="en-US"/>
        </a:p>
      </dgm:t>
    </dgm:pt>
    <dgm:pt modelId="{DF868BA0-9F92-4789-A19D-C192E8B288B3}" type="sibTrans" cxnId="{2F60EDD7-AC8A-40BA-A0D5-777F64EEADA9}">
      <dgm:prSet/>
      <dgm:spPr/>
      <dgm:t>
        <a:bodyPr/>
        <a:lstStyle/>
        <a:p>
          <a:endParaRPr lang="en-US"/>
        </a:p>
      </dgm:t>
    </dgm:pt>
    <dgm:pt modelId="{43BFD359-5182-4681-9FA6-E0344FEB68E4}">
      <dgm:prSet phldrT="[Text]"/>
      <dgm:spPr/>
      <dgm:t>
        <a:bodyPr/>
        <a:lstStyle/>
        <a:p>
          <a:r>
            <a:rPr lang="en-US" dirty="0" smtClean="0"/>
            <a:t>Scalable / Rapid Elasticity</a:t>
          </a:r>
          <a:endParaRPr lang="en-US" dirty="0"/>
        </a:p>
      </dgm:t>
    </dgm:pt>
    <dgm:pt modelId="{23F97094-ABB2-44AE-B9F7-08F2BD275406}" type="parTrans" cxnId="{97AD14D3-597D-4792-9389-9BAA99CFC703}">
      <dgm:prSet/>
      <dgm:spPr/>
      <dgm:t>
        <a:bodyPr/>
        <a:lstStyle/>
        <a:p>
          <a:endParaRPr lang="en-US"/>
        </a:p>
      </dgm:t>
    </dgm:pt>
    <dgm:pt modelId="{46A8B702-CC1C-459A-830D-D3C89EFC99A3}" type="sibTrans" cxnId="{97AD14D3-597D-4792-9389-9BAA99CFC703}">
      <dgm:prSet/>
      <dgm:spPr/>
      <dgm:t>
        <a:bodyPr/>
        <a:lstStyle/>
        <a:p>
          <a:endParaRPr lang="en-US"/>
        </a:p>
      </dgm:t>
    </dgm:pt>
    <dgm:pt modelId="{22E2A13F-16E0-4BE7-8CBB-AF804B859C6E}">
      <dgm:prSet phldrT="[Text]"/>
      <dgm:spPr/>
      <dgm:t>
        <a:bodyPr/>
        <a:lstStyle/>
        <a:p>
          <a:r>
            <a:rPr lang="en-US" dirty="0" smtClean="0"/>
            <a:t>Multi-Tenant</a:t>
          </a:r>
          <a:endParaRPr lang="en-US" dirty="0"/>
        </a:p>
      </dgm:t>
    </dgm:pt>
    <dgm:pt modelId="{B52912EB-A132-48C1-AB79-F7FD3EB82D99}" type="parTrans" cxnId="{7E0324E5-CD42-469A-A00A-B530E7C23E4C}">
      <dgm:prSet/>
      <dgm:spPr/>
      <dgm:t>
        <a:bodyPr/>
        <a:lstStyle/>
        <a:p>
          <a:endParaRPr lang="en-US"/>
        </a:p>
      </dgm:t>
    </dgm:pt>
    <dgm:pt modelId="{F2CA4B0E-DB1D-4B3B-9764-023C9312A62D}" type="sibTrans" cxnId="{7E0324E5-CD42-469A-A00A-B530E7C23E4C}">
      <dgm:prSet/>
      <dgm:spPr/>
      <dgm:t>
        <a:bodyPr/>
        <a:lstStyle/>
        <a:p>
          <a:endParaRPr lang="en-US"/>
        </a:p>
      </dgm:t>
    </dgm:pt>
    <dgm:pt modelId="{1067298F-579F-4C58-BFA5-596FB41B8520}">
      <dgm:prSet phldrT="[Text]"/>
      <dgm:spPr/>
      <dgm:t>
        <a:bodyPr/>
        <a:lstStyle/>
        <a:p>
          <a:r>
            <a:rPr lang="en-US" dirty="0" smtClean="0"/>
            <a:t>Self Service</a:t>
          </a:r>
          <a:endParaRPr lang="en-US" dirty="0"/>
        </a:p>
      </dgm:t>
    </dgm:pt>
    <dgm:pt modelId="{D5ED6878-AED0-47C3-A658-3B67BC43BD1D}" type="parTrans" cxnId="{FC30C68D-F611-43B8-B9BA-A7456D0C1227}">
      <dgm:prSet/>
      <dgm:spPr/>
      <dgm:t>
        <a:bodyPr/>
        <a:lstStyle/>
        <a:p>
          <a:endParaRPr lang="en-US"/>
        </a:p>
      </dgm:t>
    </dgm:pt>
    <dgm:pt modelId="{47258393-EAB2-4388-90D2-CEAFA27FE293}" type="sibTrans" cxnId="{FC30C68D-F611-43B8-B9BA-A7456D0C1227}">
      <dgm:prSet/>
      <dgm:spPr/>
      <dgm:t>
        <a:bodyPr/>
        <a:lstStyle/>
        <a:p>
          <a:endParaRPr lang="en-US"/>
        </a:p>
      </dgm:t>
    </dgm:pt>
    <dgm:pt modelId="{29EF05B0-4980-4734-814D-CEA29C623E1B}">
      <dgm:prSet phldrT="[Text]"/>
      <dgm:spPr/>
      <dgm:t>
        <a:bodyPr/>
        <a:lstStyle/>
        <a:p>
          <a:r>
            <a:rPr lang="en-US" dirty="0" smtClean="0"/>
            <a:t>Reliability</a:t>
          </a:r>
          <a:endParaRPr lang="en-US" dirty="0"/>
        </a:p>
      </dgm:t>
    </dgm:pt>
    <dgm:pt modelId="{B3C44A2F-81E7-42BE-9F4C-EEA7A4282086}" type="parTrans" cxnId="{8FA18F18-4FA6-4C53-9EFC-1A3A8CF4A94D}">
      <dgm:prSet/>
      <dgm:spPr/>
      <dgm:t>
        <a:bodyPr/>
        <a:lstStyle/>
        <a:p>
          <a:endParaRPr lang="en-US"/>
        </a:p>
      </dgm:t>
    </dgm:pt>
    <dgm:pt modelId="{2AE356EE-874D-4B45-B082-869B1AE1AA83}" type="sibTrans" cxnId="{8FA18F18-4FA6-4C53-9EFC-1A3A8CF4A94D}">
      <dgm:prSet/>
      <dgm:spPr/>
      <dgm:t>
        <a:bodyPr/>
        <a:lstStyle/>
        <a:p>
          <a:endParaRPr lang="en-US"/>
        </a:p>
      </dgm:t>
    </dgm:pt>
    <dgm:pt modelId="{320039E8-1F34-4154-A93A-A54833402F13}">
      <dgm:prSet phldrT="[Text]"/>
      <dgm:spPr/>
      <dgm:t>
        <a:bodyPr/>
        <a:lstStyle/>
        <a:p>
          <a:r>
            <a:rPr lang="en-US" dirty="0" smtClean="0"/>
            <a:t>Utility Based Subscription</a:t>
          </a:r>
          <a:endParaRPr lang="en-US" dirty="0"/>
        </a:p>
      </dgm:t>
    </dgm:pt>
    <dgm:pt modelId="{1AF9ED22-E71A-4918-B61F-53B280246B74}" type="parTrans" cxnId="{BB306D56-5713-45B3-95E4-A362EEB9508B}">
      <dgm:prSet/>
      <dgm:spPr/>
      <dgm:t>
        <a:bodyPr/>
        <a:lstStyle/>
        <a:p>
          <a:endParaRPr lang="en-US"/>
        </a:p>
      </dgm:t>
    </dgm:pt>
    <dgm:pt modelId="{03AA3B9D-95A3-47C6-B4A4-86B846DC71E7}" type="sibTrans" cxnId="{BB306D56-5713-45B3-95E4-A362EEB9508B}">
      <dgm:prSet/>
      <dgm:spPr/>
      <dgm:t>
        <a:bodyPr/>
        <a:lstStyle/>
        <a:p>
          <a:endParaRPr lang="en-US"/>
        </a:p>
      </dgm:t>
    </dgm:pt>
    <dgm:pt modelId="{92D89C6A-387E-4EA7-B6E2-68F6C527D0DF}" type="pres">
      <dgm:prSet presAssocID="{171F78B5-34CD-4A7E-B584-41E053F57ED6}" presName="Name0" presStyleCnt="0">
        <dgm:presLayoutVars>
          <dgm:chMax val="7"/>
          <dgm:chPref val="7"/>
          <dgm:dir/>
        </dgm:presLayoutVars>
      </dgm:prSet>
      <dgm:spPr/>
      <dgm:t>
        <a:bodyPr/>
        <a:lstStyle/>
        <a:p>
          <a:endParaRPr lang="en-US"/>
        </a:p>
      </dgm:t>
    </dgm:pt>
    <dgm:pt modelId="{045FBB59-4B8A-425E-AFBE-1AAFEB19C745}" type="pres">
      <dgm:prSet presAssocID="{171F78B5-34CD-4A7E-B584-41E053F57ED6}" presName="Name1" presStyleCnt="0"/>
      <dgm:spPr/>
    </dgm:pt>
    <dgm:pt modelId="{C0530036-0562-4506-8B8E-BE8CED4786B6}" type="pres">
      <dgm:prSet presAssocID="{171F78B5-34CD-4A7E-B584-41E053F57ED6}" presName="cycle" presStyleCnt="0"/>
      <dgm:spPr/>
    </dgm:pt>
    <dgm:pt modelId="{D60FF075-DC13-4187-9703-5A8DFC3957C5}" type="pres">
      <dgm:prSet presAssocID="{171F78B5-34CD-4A7E-B584-41E053F57ED6}" presName="srcNode" presStyleLbl="node1" presStyleIdx="0" presStyleCnt="6"/>
      <dgm:spPr/>
    </dgm:pt>
    <dgm:pt modelId="{81E4CFC0-2627-4932-934B-E3105D293534}" type="pres">
      <dgm:prSet presAssocID="{171F78B5-34CD-4A7E-B584-41E053F57ED6}" presName="conn" presStyleLbl="parChTrans1D2" presStyleIdx="0" presStyleCnt="1"/>
      <dgm:spPr/>
      <dgm:t>
        <a:bodyPr/>
        <a:lstStyle/>
        <a:p>
          <a:endParaRPr lang="en-US"/>
        </a:p>
      </dgm:t>
    </dgm:pt>
    <dgm:pt modelId="{89CD3F1F-0AF1-471D-8350-36080AF33745}" type="pres">
      <dgm:prSet presAssocID="{171F78B5-34CD-4A7E-B584-41E053F57ED6}" presName="extraNode" presStyleLbl="node1" presStyleIdx="0" presStyleCnt="6"/>
      <dgm:spPr/>
    </dgm:pt>
    <dgm:pt modelId="{D48C3C08-09EF-4A3F-808A-2F024DFFAEA3}" type="pres">
      <dgm:prSet presAssocID="{171F78B5-34CD-4A7E-B584-41E053F57ED6}" presName="dstNode" presStyleLbl="node1" presStyleIdx="0" presStyleCnt="6"/>
      <dgm:spPr/>
    </dgm:pt>
    <dgm:pt modelId="{C9F2FF96-62D5-4601-BCF4-6DB81A7277AF}" type="pres">
      <dgm:prSet presAssocID="{45EC5ACA-1530-41BA-9DE4-7BAFCB1DB6E5}" presName="text_1" presStyleLbl="node1" presStyleIdx="0" presStyleCnt="6" custLinFactNeighborY="-2967">
        <dgm:presLayoutVars>
          <dgm:bulletEnabled val="1"/>
        </dgm:presLayoutVars>
      </dgm:prSet>
      <dgm:spPr/>
      <dgm:t>
        <a:bodyPr/>
        <a:lstStyle/>
        <a:p>
          <a:endParaRPr lang="en-US"/>
        </a:p>
      </dgm:t>
    </dgm:pt>
    <dgm:pt modelId="{54512F77-B383-4DFC-AE56-45A806EF5BF3}" type="pres">
      <dgm:prSet presAssocID="{45EC5ACA-1530-41BA-9DE4-7BAFCB1DB6E5}" presName="accent_1" presStyleCnt="0"/>
      <dgm:spPr/>
    </dgm:pt>
    <dgm:pt modelId="{B7C5EC7D-28F3-425E-8733-9572666E732D}" type="pres">
      <dgm:prSet presAssocID="{45EC5ACA-1530-41BA-9DE4-7BAFCB1DB6E5}" presName="accentRepeatNode" presStyleLbl="solidFgAcc1" presStyleIdx="0" presStyleCnt="6"/>
      <dgm:spPr/>
    </dgm:pt>
    <dgm:pt modelId="{B6E84B4A-FA44-4B38-B4B0-8B7C5C44DFD8}" type="pres">
      <dgm:prSet presAssocID="{43BFD359-5182-4681-9FA6-E0344FEB68E4}" presName="text_2" presStyleLbl="node1" presStyleIdx="1" presStyleCnt="6">
        <dgm:presLayoutVars>
          <dgm:bulletEnabled val="1"/>
        </dgm:presLayoutVars>
      </dgm:prSet>
      <dgm:spPr/>
      <dgm:t>
        <a:bodyPr/>
        <a:lstStyle/>
        <a:p>
          <a:endParaRPr lang="en-US"/>
        </a:p>
      </dgm:t>
    </dgm:pt>
    <dgm:pt modelId="{2B784E71-75D5-44C4-9284-67A1CF5F7369}" type="pres">
      <dgm:prSet presAssocID="{43BFD359-5182-4681-9FA6-E0344FEB68E4}" presName="accent_2" presStyleCnt="0"/>
      <dgm:spPr/>
    </dgm:pt>
    <dgm:pt modelId="{B27D82C9-5F75-437F-BC13-8A77072EE7B7}" type="pres">
      <dgm:prSet presAssocID="{43BFD359-5182-4681-9FA6-E0344FEB68E4}" presName="accentRepeatNode" presStyleLbl="solidFgAcc1" presStyleIdx="1" presStyleCnt="6"/>
      <dgm:spPr/>
    </dgm:pt>
    <dgm:pt modelId="{E02178A6-732D-404A-97BE-6E8696FBC0A5}" type="pres">
      <dgm:prSet presAssocID="{22E2A13F-16E0-4BE7-8CBB-AF804B859C6E}" presName="text_3" presStyleLbl="node1" presStyleIdx="2" presStyleCnt="6">
        <dgm:presLayoutVars>
          <dgm:bulletEnabled val="1"/>
        </dgm:presLayoutVars>
      </dgm:prSet>
      <dgm:spPr/>
      <dgm:t>
        <a:bodyPr/>
        <a:lstStyle/>
        <a:p>
          <a:endParaRPr lang="en-US"/>
        </a:p>
      </dgm:t>
    </dgm:pt>
    <dgm:pt modelId="{0981B6E9-C659-4E16-9E39-6E7B8BC3B1A2}" type="pres">
      <dgm:prSet presAssocID="{22E2A13F-16E0-4BE7-8CBB-AF804B859C6E}" presName="accent_3" presStyleCnt="0"/>
      <dgm:spPr/>
    </dgm:pt>
    <dgm:pt modelId="{26226756-CBD8-4C39-BF9C-D09C363E0DCE}" type="pres">
      <dgm:prSet presAssocID="{22E2A13F-16E0-4BE7-8CBB-AF804B859C6E}" presName="accentRepeatNode" presStyleLbl="solidFgAcc1" presStyleIdx="2" presStyleCnt="6"/>
      <dgm:spPr/>
    </dgm:pt>
    <dgm:pt modelId="{5166A86C-54A1-4F7A-A11F-5185E91FA548}" type="pres">
      <dgm:prSet presAssocID="{1067298F-579F-4C58-BFA5-596FB41B8520}" presName="text_4" presStyleLbl="node1" presStyleIdx="3" presStyleCnt="6">
        <dgm:presLayoutVars>
          <dgm:bulletEnabled val="1"/>
        </dgm:presLayoutVars>
      </dgm:prSet>
      <dgm:spPr/>
      <dgm:t>
        <a:bodyPr/>
        <a:lstStyle/>
        <a:p>
          <a:endParaRPr lang="en-US"/>
        </a:p>
      </dgm:t>
    </dgm:pt>
    <dgm:pt modelId="{6B2AC6E7-A43B-407E-B109-F0FAE68D84BD}" type="pres">
      <dgm:prSet presAssocID="{1067298F-579F-4C58-BFA5-596FB41B8520}" presName="accent_4" presStyleCnt="0"/>
      <dgm:spPr/>
    </dgm:pt>
    <dgm:pt modelId="{72011C72-9CDB-4234-9F13-D09ABCC625DB}" type="pres">
      <dgm:prSet presAssocID="{1067298F-579F-4C58-BFA5-596FB41B8520}" presName="accentRepeatNode" presStyleLbl="solidFgAcc1" presStyleIdx="3" presStyleCnt="6"/>
      <dgm:spPr/>
    </dgm:pt>
    <dgm:pt modelId="{37DBA50A-51C4-481F-9532-EC7E12EEBAE4}" type="pres">
      <dgm:prSet presAssocID="{29EF05B0-4980-4734-814D-CEA29C623E1B}" presName="text_5" presStyleLbl="node1" presStyleIdx="4" presStyleCnt="6">
        <dgm:presLayoutVars>
          <dgm:bulletEnabled val="1"/>
        </dgm:presLayoutVars>
      </dgm:prSet>
      <dgm:spPr/>
      <dgm:t>
        <a:bodyPr/>
        <a:lstStyle/>
        <a:p>
          <a:endParaRPr lang="en-US"/>
        </a:p>
      </dgm:t>
    </dgm:pt>
    <dgm:pt modelId="{0678D11E-D0ED-4C70-9FC8-6062ADFD678E}" type="pres">
      <dgm:prSet presAssocID="{29EF05B0-4980-4734-814D-CEA29C623E1B}" presName="accent_5" presStyleCnt="0"/>
      <dgm:spPr/>
    </dgm:pt>
    <dgm:pt modelId="{E65FDDD9-12ED-4AB9-8B9E-E20E83E549A0}" type="pres">
      <dgm:prSet presAssocID="{29EF05B0-4980-4734-814D-CEA29C623E1B}" presName="accentRepeatNode" presStyleLbl="solidFgAcc1" presStyleIdx="4" presStyleCnt="6"/>
      <dgm:spPr/>
    </dgm:pt>
    <dgm:pt modelId="{1DEAD8A7-67C5-4855-8E96-F8C58A0CAD99}" type="pres">
      <dgm:prSet presAssocID="{320039E8-1F34-4154-A93A-A54833402F13}" presName="text_6" presStyleLbl="node1" presStyleIdx="5" presStyleCnt="6">
        <dgm:presLayoutVars>
          <dgm:bulletEnabled val="1"/>
        </dgm:presLayoutVars>
      </dgm:prSet>
      <dgm:spPr/>
      <dgm:t>
        <a:bodyPr/>
        <a:lstStyle/>
        <a:p>
          <a:endParaRPr lang="en-US"/>
        </a:p>
      </dgm:t>
    </dgm:pt>
    <dgm:pt modelId="{2A142A94-D7B7-44D4-BA04-AB5BD32321EC}" type="pres">
      <dgm:prSet presAssocID="{320039E8-1F34-4154-A93A-A54833402F13}" presName="accent_6" presStyleCnt="0"/>
      <dgm:spPr/>
    </dgm:pt>
    <dgm:pt modelId="{B92E5697-86D8-45D6-98B3-5770A2C71303}" type="pres">
      <dgm:prSet presAssocID="{320039E8-1F34-4154-A93A-A54833402F13}" presName="accentRepeatNode" presStyleLbl="solidFgAcc1" presStyleIdx="5" presStyleCnt="6"/>
      <dgm:spPr/>
    </dgm:pt>
  </dgm:ptLst>
  <dgm:cxnLst>
    <dgm:cxn modelId="{E219E33A-2B9A-4BFD-917C-6A14DF9AEA63}" type="presOf" srcId="{22E2A13F-16E0-4BE7-8CBB-AF804B859C6E}" destId="{E02178A6-732D-404A-97BE-6E8696FBC0A5}" srcOrd="0" destOrd="0" presId="urn:microsoft.com/office/officeart/2008/layout/VerticalCurvedList"/>
    <dgm:cxn modelId="{1E01C5A2-F88C-4EE4-915A-6E00F224406E}" type="presOf" srcId="{45EC5ACA-1530-41BA-9DE4-7BAFCB1DB6E5}" destId="{C9F2FF96-62D5-4601-BCF4-6DB81A7277AF}" srcOrd="0" destOrd="0" presId="urn:microsoft.com/office/officeart/2008/layout/VerticalCurvedList"/>
    <dgm:cxn modelId="{2F60EDD7-AC8A-40BA-A0D5-777F64EEADA9}" srcId="{171F78B5-34CD-4A7E-B584-41E053F57ED6}" destId="{45EC5ACA-1530-41BA-9DE4-7BAFCB1DB6E5}" srcOrd="0" destOrd="0" parTransId="{F04FBA50-4471-4604-8DE4-EAD1400294E0}" sibTransId="{DF868BA0-9F92-4789-A19D-C192E8B288B3}"/>
    <dgm:cxn modelId="{A01241E6-8B0F-4DB5-BEEA-B6BEB3C3CA5C}" type="presOf" srcId="{320039E8-1F34-4154-A93A-A54833402F13}" destId="{1DEAD8A7-67C5-4855-8E96-F8C58A0CAD99}" srcOrd="0" destOrd="0" presId="urn:microsoft.com/office/officeart/2008/layout/VerticalCurvedList"/>
    <dgm:cxn modelId="{8FA18F18-4FA6-4C53-9EFC-1A3A8CF4A94D}" srcId="{171F78B5-34CD-4A7E-B584-41E053F57ED6}" destId="{29EF05B0-4980-4734-814D-CEA29C623E1B}" srcOrd="4" destOrd="0" parTransId="{B3C44A2F-81E7-42BE-9F4C-EEA7A4282086}" sibTransId="{2AE356EE-874D-4B45-B082-869B1AE1AA83}"/>
    <dgm:cxn modelId="{7E0324E5-CD42-469A-A00A-B530E7C23E4C}" srcId="{171F78B5-34CD-4A7E-B584-41E053F57ED6}" destId="{22E2A13F-16E0-4BE7-8CBB-AF804B859C6E}" srcOrd="2" destOrd="0" parTransId="{B52912EB-A132-48C1-AB79-F7FD3EB82D99}" sibTransId="{F2CA4B0E-DB1D-4B3B-9764-023C9312A62D}"/>
    <dgm:cxn modelId="{E6937355-BDDA-4365-8DA7-81E296093AAC}" type="presOf" srcId="{29EF05B0-4980-4734-814D-CEA29C623E1B}" destId="{37DBA50A-51C4-481F-9532-EC7E12EEBAE4}" srcOrd="0" destOrd="0" presId="urn:microsoft.com/office/officeart/2008/layout/VerticalCurvedList"/>
    <dgm:cxn modelId="{BB306D56-5713-45B3-95E4-A362EEB9508B}" srcId="{171F78B5-34CD-4A7E-B584-41E053F57ED6}" destId="{320039E8-1F34-4154-A93A-A54833402F13}" srcOrd="5" destOrd="0" parTransId="{1AF9ED22-E71A-4918-B61F-53B280246B74}" sibTransId="{03AA3B9D-95A3-47C6-B4A4-86B846DC71E7}"/>
    <dgm:cxn modelId="{FC30C68D-F611-43B8-B9BA-A7456D0C1227}" srcId="{171F78B5-34CD-4A7E-B584-41E053F57ED6}" destId="{1067298F-579F-4C58-BFA5-596FB41B8520}" srcOrd="3" destOrd="0" parTransId="{D5ED6878-AED0-47C3-A658-3B67BC43BD1D}" sibTransId="{47258393-EAB2-4388-90D2-CEAFA27FE293}"/>
    <dgm:cxn modelId="{E9DB2DCC-F09A-45CE-B62E-A021148C05F5}" type="presOf" srcId="{171F78B5-34CD-4A7E-B584-41E053F57ED6}" destId="{92D89C6A-387E-4EA7-B6E2-68F6C527D0DF}" srcOrd="0" destOrd="0" presId="urn:microsoft.com/office/officeart/2008/layout/VerticalCurvedList"/>
    <dgm:cxn modelId="{71275D17-976F-47B9-9450-EBCDB5A78FEC}" type="presOf" srcId="{1067298F-579F-4C58-BFA5-596FB41B8520}" destId="{5166A86C-54A1-4F7A-A11F-5185E91FA548}" srcOrd="0" destOrd="0" presId="urn:microsoft.com/office/officeart/2008/layout/VerticalCurvedList"/>
    <dgm:cxn modelId="{67D33478-F392-4AFB-8DF4-E046074D881F}" type="presOf" srcId="{43BFD359-5182-4681-9FA6-E0344FEB68E4}" destId="{B6E84B4A-FA44-4B38-B4B0-8B7C5C44DFD8}" srcOrd="0" destOrd="0" presId="urn:microsoft.com/office/officeart/2008/layout/VerticalCurvedList"/>
    <dgm:cxn modelId="{97AD14D3-597D-4792-9389-9BAA99CFC703}" srcId="{171F78B5-34CD-4A7E-B584-41E053F57ED6}" destId="{43BFD359-5182-4681-9FA6-E0344FEB68E4}" srcOrd="1" destOrd="0" parTransId="{23F97094-ABB2-44AE-B9F7-08F2BD275406}" sibTransId="{46A8B702-CC1C-459A-830D-D3C89EFC99A3}"/>
    <dgm:cxn modelId="{1F919508-B4E8-4E89-9C26-E62E54907428}" type="presOf" srcId="{DF868BA0-9F92-4789-A19D-C192E8B288B3}" destId="{81E4CFC0-2627-4932-934B-E3105D293534}" srcOrd="0" destOrd="0" presId="urn:microsoft.com/office/officeart/2008/layout/VerticalCurvedList"/>
    <dgm:cxn modelId="{38446C25-A4D5-4376-B052-AE9FEE966FB5}" type="presParOf" srcId="{92D89C6A-387E-4EA7-B6E2-68F6C527D0DF}" destId="{045FBB59-4B8A-425E-AFBE-1AAFEB19C745}" srcOrd="0" destOrd="0" presId="urn:microsoft.com/office/officeart/2008/layout/VerticalCurvedList"/>
    <dgm:cxn modelId="{51D3812F-2C43-43C8-B59F-A22E88DB7E39}" type="presParOf" srcId="{045FBB59-4B8A-425E-AFBE-1AAFEB19C745}" destId="{C0530036-0562-4506-8B8E-BE8CED4786B6}" srcOrd="0" destOrd="0" presId="urn:microsoft.com/office/officeart/2008/layout/VerticalCurvedList"/>
    <dgm:cxn modelId="{D58CBF7C-72F2-4758-9B7D-848557784D1C}" type="presParOf" srcId="{C0530036-0562-4506-8B8E-BE8CED4786B6}" destId="{D60FF075-DC13-4187-9703-5A8DFC3957C5}" srcOrd="0" destOrd="0" presId="urn:microsoft.com/office/officeart/2008/layout/VerticalCurvedList"/>
    <dgm:cxn modelId="{B36B20EF-A473-4126-B472-8806FCB58277}" type="presParOf" srcId="{C0530036-0562-4506-8B8E-BE8CED4786B6}" destId="{81E4CFC0-2627-4932-934B-E3105D293534}" srcOrd="1" destOrd="0" presId="urn:microsoft.com/office/officeart/2008/layout/VerticalCurvedList"/>
    <dgm:cxn modelId="{77E8AEC5-EE69-4DC2-8B5B-478EC1E11D15}" type="presParOf" srcId="{C0530036-0562-4506-8B8E-BE8CED4786B6}" destId="{89CD3F1F-0AF1-471D-8350-36080AF33745}" srcOrd="2" destOrd="0" presId="urn:microsoft.com/office/officeart/2008/layout/VerticalCurvedList"/>
    <dgm:cxn modelId="{39B1EDC0-886A-4E71-A6A6-83398951EC3D}" type="presParOf" srcId="{C0530036-0562-4506-8B8E-BE8CED4786B6}" destId="{D48C3C08-09EF-4A3F-808A-2F024DFFAEA3}" srcOrd="3" destOrd="0" presId="urn:microsoft.com/office/officeart/2008/layout/VerticalCurvedList"/>
    <dgm:cxn modelId="{0A2D1FEF-51AA-41D1-A3ED-6319587065D1}" type="presParOf" srcId="{045FBB59-4B8A-425E-AFBE-1AAFEB19C745}" destId="{C9F2FF96-62D5-4601-BCF4-6DB81A7277AF}" srcOrd="1" destOrd="0" presId="urn:microsoft.com/office/officeart/2008/layout/VerticalCurvedList"/>
    <dgm:cxn modelId="{BBF0E2DA-9432-42CC-9E7E-D01BC1901AAF}" type="presParOf" srcId="{045FBB59-4B8A-425E-AFBE-1AAFEB19C745}" destId="{54512F77-B383-4DFC-AE56-45A806EF5BF3}" srcOrd="2" destOrd="0" presId="urn:microsoft.com/office/officeart/2008/layout/VerticalCurvedList"/>
    <dgm:cxn modelId="{9C1622BD-0606-4A1E-AB75-ED41686DDFD0}" type="presParOf" srcId="{54512F77-B383-4DFC-AE56-45A806EF5BF3}" destId="{B7C5EC7D-28F3-425E-8733-9572666E732D}" srcOrd="0" destOrd="0" presId="urn:microsoft.com/office/officeart/2008/layout/VerticalCurvedList"/>
    <dgm:cxn modelId="{0B3440AE-92C6-44A3-B5FB-C92359F8148A}" type="presParOf" srcId="{045FBB59-4B8A-425E-AFBE-1AAFEB19C745}" destId="{B6E84B4A-FA44-4B38-B4B0-8B7C5C44DFD8}" srcOrd="3" destOrd="0" presId="urn:microsoft.com/office/officeart/2008/layout/VerticalCurvedList"/>
    <dgm:cxn modelId="{CBE28EB6-AA4C-4342-B0FE-A12C47934258}" type="presParOf" srcId="{045FBB59-4B8A-425E-AFBE-1AAFEB19C745}" destId="{2B784E71-75D5-44C4-9284-67A1CF5F7369}" srcOrd="4" destOrd="0" presId="urn:microsoft.com/office/officeart/2008/layout/VerticalCurvedList"/>
    <dgm:cxn modelId="{B0C14CD0-E8C3-4BC1-A4E2-C0D7BE631313}" type="presParOf" srcId="{2B784E71-75D5-44C4-9284-67A1CF5F7369}" destId="{B27D82C9-5F75-437F-BC13-8A77072EE7B7}" srcOrd="0" destOrd="0" presId="urn:microsoft.com/office/officeart/2008/layout/VerticalCurvedList"/>
    <dgm:cxn modelId="{F111AD55-50E0-46A8-BD27-C8BA821CA372}" type="presParOf" srcId="{045FBB59-4B8A-425E-AFBE-1AAFEB19C745}" destId="{E02178A6-732D-404A-97BE-6E8696FBC0A5}" srcOrd="5" destOrd="0" presId="urn:microsoft.com/office/officeart/2008/layout/VerticalCurvedList"/>
    <dgm:cxn modelId="{BEEB74C1-BF46-48B1-96E0-FCBF4958598E}" type="presParOf" srcId="{045FBB59-4B8A-425E-AFBE-1AAFEB19C745}" destId="{0981B6E9-C659-4E16-9E39-6E7B8BC3B1A2}" srcOrd="6" destOrd="0" presId="urn:microsoft.com/office/officeart/2008/layout/VerticalCurvedList"/>
    <dgm:cxn modelId="{51DA5010-7931-4C92-9F2E-F1FE60BF8739}" type="presParOf" srcId="{0981B6E9-C659-4E16-9E39-6E7B8BC3B1A2}" destId="{26226756-CBD8-4C39-BF9C-D09C363E0DCE}" srcOrd="0" destOrd="0" presId="urn:microsoft.com/office/officeart/2008/layout/VerticalCurvedList"/>
    <dgm:cxn modelId="{A0AFA775-AC33-4C40-91B1-89F1C24E8BAF}" type="presParOf" srcId="{045FBB59-4B8A-425E-AFBE-1AAFEB19C745}" destId="{5166A86C-54A1-4F7A-A11F-5185E91FA548}" srcOrd="7" destOrd="0" presId="urn:microsoft.com/office/officeart/2008/layout/VerticalCurvedList"/>
    <dgm:cxn modelId="{8B2181E0-A361-4C3A-BF28-1304721A4386}" type="presParOf" srcId="{045FBB59-4B8A-425E-AFBE-1AAFEB19C745}" destId="{6B2AC6E7-A43B-407E-B109-F0FAE68D84BD}" srcOrd="8" destOrd="0" presId="urn:microsoft.com/office/officeart/2008/layout/VerticalCurvedList"/>
    <dgm:cxn modelId="{9A6BBB25-6012-47D9-B0A8-F483F025E094}" type="presParOf" srcId="{6B2AC6E7-A43B-407E-B109-F0FAE68D84BD}" destId="{72011C72-9CDB-4234-9F13-D09ABCC625DB}" srcOrd="0" destOrd="0" presId="urn:microsoft.com/office/officeart/2008/layout/VerticalCurvedList"/>
    <dgm:cxn modelId="{ACF1D35C-52C0-41F9-BC1E-7EEFF3767896}" type="presParOf" srcId="{045FBB59-4B8A-425E-AFBE-1AAFEB19C745}" destId="{37DBA50A-51C4-481F-9532-EC7E12EEBAE4}" srcOrd="9" destOrd="0" presId="urn:microsoft.com/office/officeart/2008/layout/VerticalCurvedList"/>
    <dgm:cxn modelId="{E53B551C-A0CB-4732-8E59-92BABFE99FDA}" type="presParOf" srcId="{045FBB59-4B8A-425E-AFBE-1AAFEB19C745}" destId="{0678D11E-D0ED-4C70-9FC8-6062ADFD678E}" srcOrd="10" destOrd="0" presId="urn:microsoft.com/office/officeart/2008/layout/VerticalCurvedList"/>
    <dgm:cxn modelId="{791E47B8-0901-48FD-84B6-C0392DF06C8C}" type="presParOf" srcId="{0678D11E-D0ED-4C70-9FC8-6062ADFD678E}" destId="{E65FDDD9-12ED-4AB9-8B9E-E20E83E549A0}" srcOrd="0" destOrd="0" presId="urn:microsoft.com/office/officeart/2008/layout/VerticalCurvedList"/>
    <dgm:cxn modelId="{32A8D007-C322-4AE7-B073-86AA681EB8FF}" type="presParOf" srcId="{045FBB59-4B8A-425E-AFBE-1AAFEB19C745}" destId="{1DEAD8A7-67C5-4855-8E96-F8C58A0CAD99}" srcOrd="11" destOrd="0" presId="urn:microsoft.com/office/officeart/2008/layout/VerticalCurvedList"/>
    <dgm:cxn modelId="{4C38886A-675E-4063-B116-2AFB0A271BB5}" type="presParOf" srcId="{045FBB59-4B8A-425E-AFBE-1AAFEB19C745}" destId="{2A142A94-D7B7-44D4-BA04-AB5BD32321EC}" srcOrd="12" destOrd="0" presId="urn:microsoft.com/office/officeart/2008/layout/VerticalCurvedList"/>
    <dgm:cxn modelId="{C5E9C4A9-66F1-4F75-9AB4-F9EEFD799CC5}" type="presParOf" srcId="{2A142A94-D7B7-44D4-BA04-AB5BD32321EC}" destId="{B92E5697-86D8-45D6-98B3-5770A2C7130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6C423-C1A2-4F05-9084-CD3456E5C251}" type="doc">
      <dgm:prSet loTypeId="urn:diagrams.loki3.com/VaryingWidthList+Icon" loCatId="list" qsTypeId="urn:microsoft.com/office/officeart/2005/8/quickstyle/simple1" qsCatId="simple" csTypeId="urn:microsoft.com/office/officeart/2005/8/colors/accent1_2" csCatId="accent1" phldr="1"/>
      <dgm:spPr/>
    </dgm:pt>
    <dgm:pt modelId="{912031C3-7F41-4266-B673-E64E825DD747}">
      <dgm:prSet phldrT="[Text]"/>
      <dgm:spPr>
        <a:solidFill>
          <a:schemeClr val="tx2"/>
        </a:solidFill>
      </dgm:spPr>
      <dgm:t>
        <a:bodyPr/>
        <a:lstStyle/>
        <a:p>
          <a:r>
            <a:rPr lang="en-US" dirty="0" smtClean="0"/>
            <a:t>Infrastructure as a Service</a:t>
          </a:r>
        </a:p>
        <a:p>
          <a:r>
            <a:rPr lang="en-US" dirty="0" smtClean="0"/>
            <a:t>(</a:t>
          </a:r>
          <a:r>
            <a:rPr lang="en-US" dirty="0" err="1" smtClean="0"/>
            <a:t>IaaS</a:t>
          </a:r>
          <a:r>
            <a:rPr lang="en-US" dirty="0" smtClean="0"/>
            <a:t>)</a:t>
          </a:r>
          <a:endParaRPr lang="en-US" dirty="0"/>
        </a:p>
      </dgm:t>
    </dgm:pt>
    <dgm:pt modelId="{525BE1FB-11A1-42C8-AEC9-C4EFC8D04E3B}" type="parTrans" cxnId="{50F5FD1B-4D17-429C-B9BC-88587B5929C6}">
      <dgm:prSet/>
      <dgm:spPr/>
      <dgm:t>
        <a:bodyPr/>
        <a:lstStyle/>
        <a:p>
          <a:endParaRPr lang="en-US"/>
        </a:p>
      </dgm:t>
    </dgm:pt>
    <dgm:pt modelId="{9A06D308-B5E9-41BA-977C-F4D7B3FB49D3}" type="sibTrans" cxnId="{50F5FD1B-4D17-429C-B9BC-88587B5929C6}">
      <dgm:prSet/>
      <dgm:spPr/>
      <dgm:t>
        <a:bodyPr/>
        <a:lstStyle/>
        <a:p>
          <a:endParaRPr lang="en-US"/>
        </a:p>
      </dgm:t>
    </dgm:pt>
    <dgm:pt modelId="{E9312818-8B4E-4F70-AFE9-85A0E82B8F5F}">
      <dgm:prSet phldrT="[Text]"/>
      <dgm:spPr>
        <a:solidFill>
          <a:schemeClr val="accent2"/>
        </a:solidFill>
      </dgm:spPr>
      <dgm:t>
        <a:bodyPr/>
        <a:lstStyle/>
        <a:p>
          <a:r>
            <a:rPr lang="en-US" dirty="0" smtClean="0"/>
            <a:t>Platform as a Service   </a:t>
          </a:r>
        </a:p>
        <a:p>
          <a:r>
            <a:rPr lang="en-US" dirty="0" err="1" smtClean="0"/>
            <a:t>PaaS</a:t>
          </a:r>
          <a:endParaRPr lang="en-US" dirty="0"/>
        </a:p>
      </dgm:t>
    </dgm:pt>
    <dgm:pt modelId="{C8DDC85D-7168-412C-BC18-6D2B407B2237}" type="parTrans" cxnId="{A03BF730-3D4C-4932-B469-7542AFE2E67A}">
      <dgm:prSet/>
      <dgm:spPr/>
      <dgm:t>
        <a:bodyPr/>
        <a:lstStyle/>
        <a:p>
          <a:endParaRPr lang="en-US"/>
        </a:p>
      </dgm:t>
    </dgm:pt>
    <dgm:pt modelId="{95DCCEAB-2265-47B7-8B9A-C50D9733F876}" type="sibTrans" cxnId="{A03BF730-3D4C-4932-B469-7542AFE2E67A}">
      <dgm:prSet/>
      <dgm:spPr/>
      <dgm:t>
        <a:bodyPr/>
        <a:lstStyle/>
        <a:p>
          <a:endParaRPr lang="en-US"/>
        </a:p>
      </dgm:t>
    </dgm:pt>
    <dgm:pt modelId="{6B65229E-28E1-4397-9BCC-ABCDED15FF60}">
      <dgm:prSet phldrT="[Text]"/>
      <dgm:spPr>
        <a:solidFill>
          <a:schemeClr val="accent3"/>
        </a:solidFill>
      </dgm:spPr>
      <dgm:t>
        <a:bodyPr/>
        <a:lstStyle/>
        <a:p>
          <a:r>
            <a:rPr lang="en-US" dirty="0" smtClean="0"/>
            <a:t>Software as a Service</a:t>
          </a:r>
        </a:p>
        <a:p>
          <a:r>
            <a:rPr lang="en-US" dirty="0" err="1" smtClean="0"/>
            <a:t>SaaS</a:t>
          </a:r>
          <a:endParaRPr lang="en-US" dirty="0"/>
        </a:p>
      </dgm:t>
    </dgm:pt>
    <dgm:pt modelId="{0B14FB11-D4AD-4494-8970-627F09AC5177}" type="parTrans" cxnId="{797C5D50-5805-4740-9F08-76CC01047BDE}">
      <dgm:prSet/>
      <dgm:spPr/>
      <dgm:t>
        <a:bodyPr/>
        <a:lstStyle/>
        <a:p>
          <a:endParaRPr lang="en-US"/>
        </a:p>
      </dgm:t>
    </dgm:pt>
    <dgm:pt modelId="{7B1B44AB-81DF-41AC-B2B1-7288427794C5}" type="sibTrans" cxnId="{797C5D50-5805-4740-9F08-76CC01047BDE}">
      <dgm:prSet/>
      <dgm:spPr/>
      <dgm:t>
        <a:bodyPr/>
        <a:lstStyle/>
        <a:p>
          <a:endParaRPr lang="en-US"/>
        </a:p>
      </dgm:t>
    </dgm:pt>
    <dgm:pt modelId="{4F789BEF-F5D7-46B8-A28F-F6EBBAE515C5}" type="pres">
      <dgm:prSet presAssocID="{1436C423-C1A2-4F05-9084-CD3456E5C251}" presName="Name0" presStyleCnt="0">
        <dgm:presLayoutVars>
          <dgm:resizeHandles/>
        </dgm:presLayoutVars>
      </dgm:prSet>
      <dgm:spPr/>
    </dgm:pt>
    <dgm:pt modelId="{9CB780D2-E860-42C6-BEE8-5A261AE1173D}" type="pres">
      <dgm:prSet presAssocID="{912031C3-7F41-4266-B673-E64E825DD747}" presName="text" presStyleLbl="node1" presStyleIdx="0" presStyleCnt="3" custScaleX="102034" custLinFactY="200000" custLinFactNeighborX="0" custLinFactNeighborY="203032">
        <dgm:presLayoutVars>
          <dgm:bulletEnabled val="1"/>
        </dgm:presLayoutVars>
      </dgm:prSet>
      <dgm:spPr/>
      <dgm:t>
        <a:bodyPr/>
        <a:lstStyle/>
        <a:p>
          <a:endParaRPr lang="en-US"/>
        </a:p>
      </dgm:t>
    </dgm:pt>
    <dgm:pt modelId="{FF2F9E8D-6B5B-45E0-ADF9-CDA44522C629}" type="pres">
      <dgm:prSet presAssocID="{9A06D308-B5E9-41BA-977C-F4D7B3FB49D3}" presName="space" presStyleCnt="0"/>
      <dgm:spPr/>
    </dgm:pt>
    <dgm:pt modelId="{5705C249-58CE-40ED-81FB-E9F4F4ADA403}" type="pres">
      <dgm:prSet presAssocID="{E9312818-8B4E-4F70-AFE9-85A0E82B8F5F}" presName="text" presStyleLbl="node1" presStyleIdx="1" presStyleCnt="3" custScaleX="126328">
        <dgm:presLayoutVars>
          <dgm:bulletEnabled val="1"/>
        </dgm:presLayoutVars>
      </dgm:prSet>
      <dgm:spPr/>
      <dgm:t>
        <a:bodyPr/>
        <a:lstStyle/>
        <a:p>
          <a:endParaRPr lang="en-US"/>
        </a:p>
      </dgm:t>
    </dgm:pt>
    <dgm:pt modelId="{0D7A54B8-C919-4F28-A300-1D5778CD1822}" type="pres">
      <dgm:prSet presAssocID="{95DCCEAB-2265-47B7-8B9A-C50D9733F876}" presName="space" presStyleCnt="0"/>
      <dgm:spPr/>
    </dgm:pt>
    <dgm:pt modelId="{841ED75F-1FE1-4EBF-AC9D-50E8BF34EF5D}" type="pres">
      <dgm:prSet presAssocID="{6B65229E-28E1-4397-9BCC-ABCDED15FF60}" presName="text" presStyleLbl="node1" presStyleIdx="2" presStyleCnt="3" custScaleX="124354" custLinFactY="-192509" custLinFactNeighborX="0" custLinFactNeighborY="-200000">
        <dgm:presLayoutVars>
          <dgm:bulletEnabled val="1"/>
        </dgm:presLayoutVars>
      </dgm:prSet>
      <dgm:spPr/>
      <dgm:t>
        <a:bodyPr/>
        <a:lstStyle/>
        <a:p>
          <a:endParaRPr lang="en-US"/>
        </a:p>
      </dgm:t>
    </dgm:pt>
  </dgm:ptLst>
  <dgm:cxnLst>
    <dgm:cxn modelId="{797C5D50-5805-4740-9F08-76CC01047BDE}" srcId="{1436C423-C1A2-4F05-9084-CD3456E5C251}" destId="{6B65229E-28E1-4397-9BCC-ABCDED15FF60}" srcOrd="2" destOrd="0" parTransId="{0B14FB11-D4AD-4494-8970-627F09AC5177}" sibTransId="{7B1B44AB-81DF-41AC-B2B1-7288427794C5}"/>
    <dgm:cxn modelId="{E7F68F80-E9FE-465F-BF03-EA979D99ED67}" type="presOf" srcId="{E9312818-8B4E-4F70-AFE9-85A0E82B8F5F}" destId="{5705C249-58CE-40ED-81FB-E9F4F4ADA403}" srcOrd="0" destOrd="0" presId="urn:diagrams.loki3.com/VaryingWidthList+Icon"/>
    <dgm:cxn modelId="{060675CF-5398-4D23-A9D7-4FCC3704F978}" type="presOf" srcId="{1436C423-C1A2-4F05-9084-CD3456E5C251}" destId="{4F789BEF-F5D7-46B8-A28F-F6EBBAE515C5}" srcOrd="0" destOrd="0" presId="urn:diagrams.loki3.com/VaryingWidthList+Icon"/>
    <dgm:cxn modelId="{A03BF730-3D4C-4932-B469-7542AFE2E67A}" srcId="{1436C423-C1A2-4F05-9084-CD3456E5C251}" destId="{E9312818-8B4E-4F70-AFE9-85A0E82B8F5F}" srcOrd="1" destOrd="0" parTransId="{C8DDC85D-7168-412C-BC18-6D2B407B2237}" sibTransId="{95DCCEAB-2265-47B7-8B9A-C50D9733F876}"/>
    <dgm:cxn modelId="{F0383556-ADFB-45AF-8C4B-6F5BE4D09FB6}" type="presOf" srcId="{6B65229E-28E1-4397-9BCC-ABCDED15FF60}" destId="{841ED75F-1FE1-4EBF-AC9D-50E8BF34EF5D}" srcOrd="0" destOrd="0" presId="urn:diagrams.loki3.com/VaryingWidthList+Icon"/>
    <dgm:cxn modelId="{BD3D1649-B48A-4D6E-8DA8-B6DFC7FDE6FA}" type="presOf" srcId="{912031C3-7F41-4266-B673-E64E825DD747}" destId="{9CB780D2-E860-42C6-BEE8-5A261AE1173D}" srcOrd="0" destOrd="0" presId="urn:diagrams.loki3.com/VaryingWidthList+Icon"/>
    <dgm:cxn modelId="{50F5FD1B-4D17-429C-B9BC-88587B5929C6}" srcId="{1436C423-C1A2-4F05-9084-CD3456E5C251}" destId="{912031C3-7F41-4266-B673-E64E825DD747}" srcOrd="0" destOrd="0" parTransId="{525BE1FB-11A1-42C8-AEC9-C4EFC8D04E3B}" sibTransId="{9A06D308-B5E9-41BA-977C-F4D7B3FB49D3}"/>
    <dgm:cxn modelId="{AC83CE58-3BCB-4C6B-9B8A-BA4ACB1698DB}" type="presParOf" srcId="{4F789BEF-F5D7-46B8-A28F-F6EBBAE515C5}" destId="{9CB780D2-E860-42C6-BEE8-5A261AE1173D}" srcOrd="0" destOrd="0" presId="urn:diagrams.loki3.com/VaryingWidthList+Icon"/>
    <dgm:cxn modelId="{70716BE7-F6A4-47C8-8069-2784BC466EE3}" type="presParOf" srcId="{4F789BEF-F5D7-46B8-A28F-F6EBBAE515C5}" destId="{FF2F9E8D-6B5B-45E0-ADF9-CDA44522C629}" srcOrd="1" destOrd="0" presId="urn:diagrams.loki3.com/VaryingWidthList+Icon"/>
    <dgm:cxn modelId="{3B318B23-3B45-4607-8062-AA336B92843E}" type="presParOf" srcId="{4F789BEF-F5D7-46B8-A28F-F6EBBAE515C5}" destId="{5705C249-58CE-40ED-81FB-E9F4F4ADA403}" srcOrd="2" destOrd="0" presId="urn:diagrams.loki3.com/VaryingWidthList+Icon"/>
    <dgm:cxn modelId="{5AB05C2E-3C18-40E2-A393-8F082C412CC7}" type="presParOf" srcId="{4F789BEF-F5D7-46B8-A28F-F6EBBAE515C5}" destId="{0D7A54B8-C919-4F28-A300-1D5778CD1822}" srcOrd="3" destOrd="0" presId="urn:diagrams.loki3.com/VaryingWidthList+Icon"/>
    <dgm:cxn modelId="{745D19AF-32C6-4130-B7A2-5ABB5DEFF4F5}" type="presParOf" srcId="{4F789BEF-F5D7-46B8-A28F-F6EBBAE515C5}" destId="{841ED75F-1FE1-4EBF-AC9D-50E8BF34EF5D}" srcOrd="4" destOrd="0" presId="urn:diagrams.loki3.com/VaryingWidthLis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36C423-C1A2-4F05-9084-CD3456E5C251}" type="doc">
      <dgm:prSet loTypeId="urn:diagrams.loki3.com/VaryingWidthList+Icon" loCatId="list" qsTypeId="urn:microsoft.com/office/officeart/2005/8/quickstyle/simple1" qsCatId="simple" csTypeId="urn:microsoft.com/office/officeart/2005/8/colors/accent1_2" csCatId="accent1" phldr="1"/>
      <dgm:spPr/>
    </dgm:pt>
    <dgm:pt modelId="{912031C3-7F41-4266-B673-E64E825DD747}">
      <dgm:prSet phldrT="[Text]"/>
      <dgm:spPr>
        <a:solidFill>
          <a:schemeClr val="tx2"/>
        </a:solidFill>
      </dgm:spPr>
      <dgm:t>
        <a:bodyPr/>
        <a:lstStyle/>
        <a:p>
          <a:r>
            <a:rPr lang="en-US" dirty="0" smtClean="0"/>
            <a:t>Private Cloud</a:t>
          </a:r>
          <a:endParaRPr lang="en-US" dirty="0"/>
        </a:p>
      </dgm:t>
    </dgm:pt>
    <dgm:pt modelId="{525BE1FB-11A1-42C8-AEC9-C4EFC8D04E3B}" type="parTrans" cxnId="{50F5FD1B-4D17-429C-B9BC-88587B5929C6}">
      <dgm:prSet/>
      <dgm:spPr/>
      <dgm:t>
        <a:bodyPr/>
        <a:lstStyle/>
        <a:p>
          <a:endParaRPr lang="en-US"/>
        </a:p>
      </dgm:t>
    </dgm:pt>
    <dgm:pt modelId="{9A06D308-B5E9-41BA-977C-F4D7B3FB49D3}" type="sibTrans" cxnId="{50F5FD1B-4D17-429C-B9BC-88587B5929C6}">
      <dgm:prSet/>
      <dgm:spPr/>
      <dgm:t>
        <a:bodyPr/>
        <a:lstStyle/>
        <a:p>
          <a:endParaRPr lang="en-US"/>
        </a:p>
      </dgm:t>
    </dgm:pt>
    <dgm:pt modelId="{6B65229E-28E1-4397-9BCC-ABCDED15FF60}">
      <dgm:prSet phldrT="[Text]"/>
      <dgm:spPr>
        <a:solidFill>
          <a:schemeClr val="accent3"/>
        </a:solidFill>
      </dgm:spPr>
      <dgm:t>
        <a:bodyPr/>
        <a:lstStyle/>
        <a:p>
          <a:r>
            <a:rPr lang="en-US" dirty="0" smtClean="0"/>
            <a:t>Public Cloud</a:t>
          </a:r>
          <a:endParaRPr lang="en-US" dirty="0"/>
        </a:p>
      </dgm:t>
    </dgm:pt>
    <dgm:pt modelId="{0B14FB11-D4AD-4494-8970-627F09AC5177}" type="parTrans" cxnId="{797C5D50-5805-4740-9F08-76CC01047BDE}">
      <dgm:prSet/>
      <dgm:spPr/>
      <dgm:t>
        <a:bodyPr/>
        <a:lstStyle/>
        <a:p>
          <a:endParaRPr lang="en-US"/>
        </a:p>
      </dgm:t>
    </dgm:pt>
    <dgm:pt modelId="{7B1B44AB-81DF-41AC-B2B1-7288427794C5}" type="sibTrans" cxnId="{797C5D50-5805-4740-9F08-76CC01047BDE}">
      <dgm:prSet/>
      <dgm:spPr/>
      <dgm:t>
        <a:bodyPr/>
        <a:lstStyle/>
        <a:p>
          <a:endParaRPr lang="en-US"/>
        </a:p>
      </dgm:t>
    </dgm:pt>
    <dgm:pt modelId="{2CDE46BA-47FF-4709-9FCB-B9A22B98AA85}">
      <dgm:prSet phldrT="[Text]"/>
      <dgm:spPr>
        <a:solidFill>
          <a:schemeClr val="accent6"/>
        </a:solidFill>
      </dgm:spPr>
      <dgm:t>
        <a:bodyPr/>
        <a:lstStyle/>
        <a:p>
          <a:r>
            <a:rPr lang="en-US" dirty="0" smtClean="0"/>
            <a:t>Hybrid Cloud</a:t>
          </a:r>
          <a:endParaRPr lang="en-US" dirty="0"/>
        </a:p>
      </dgm:t>
    </dgm:pt>
    <dgm:pt modelId="{8CE452BA-F2A0-4154-8DD5-B035C80B9EB8}" type="parTrans" cxnId="{16F91901-8513-42A5-8954-DD5F7811E094}">
      <dgm:prSet/>
      <dgm:spPr/>
      <dgm:t>
        <a:bodyPr/>
        <a:lstStyle/>
        <a:p>
          <a:endParaRPr lang="en-US"/>
        </a:p>
      </dgm:t>
    </dgm:pt>
    <dgm:pt modelId="{D2B0233D-19AC-42FE-9BAB-AED8CE7BCDDB}" type="sibTrans" cxnId="{16F91901-8513-42A5-8954-DD5F7811E094}">
      <dgm:prSet/>
      <dgm:spPr/>
      <dgm:t>
        <a:bodyPr/>
        <a:lstStyle/>
        <a:p>
          <a:endParaRPr lang="en-US"/>
        </a:p>
      </dgm:t>
    </dgm:pt>
    <dgm:pt modelId="{4F789BEF-F5D7-46B8-A28F-F6EBBAE515C5}" type="pres">
      <dgm:prSet presAssocID="{1436C423-C1A2-4F05-9084-CD3456E5C251}" presName="Name0" presStyleCnt="0">
        <dgm:presLayoutVars>
          <dgm:resizeHandles/>
        </dgm:presLayoutVars>
      </dgm:prSet>
      <dgm:spPr/>
    </dgm:pt>
    <dgm:pt modelId="{9CB780D2-E860-42C6-BEE8-5A261AE1173D}" type="pres">
      <dgm:prSet presAssocID="{912031C3-7F41-4266-B673-E64E825DD747}" presName="text" presStyleLbl="node1" presStyleIdx="0" presStyleCnt="3" custScaleX="212656">
        <dgm:presLayoutVars>
          <dgm:bulletEnabled val="1"/>
        </dgm:presLayoutVars>
      </dgm:prSet>
      <dgm:spPr/>
      <dgm:t>
        <a:bodyPr/>
        <a:lstStyle/>
        <a:p>
          <a:endParaRPr lang="en-US"/>
        </a:p>
      </dgm:t>
    </dgm:pt>
    <dgm:pt modelId="{FF2F9E8D-6B5B-45E0-ADF9-CDA44522C629}" type="pres">
      <dgm:prSet presAssocID="{9A06D308-B5E9-41BA-977C-F4D7B3FB49D3}" presName="space" presStyleCnt="0"/>
      <dgm:spPr/>
    </dgm:pt>
    <dgm:pt modelId="{841ED75F-1FE1-4EBF-AC9D-50E8BF34EF5D}" type="pres">
      <dgm:prSet presAssocID="{6B65229E-28E1-4397-9BCC-ABCDED15FF60}" presName="text" presStyleLbl="node1" presStyleIdx="1" presStyleCnt="3" custScaleX="153206">
        <dgm:presLayoutVars>
          <dgm:bulletEnabled val="1"/>
        </dgm:presLayoutVars>
      </dgm:prSet>
      <dgm:spPr/>
      <dgm:t>
        <a:bodyPr/>
        <a:lstStyle/>
        <a:p>
          <a:endParaRPr lang="en-US"/>
        </a:p>
      </dgm:t>
    </dgm:pt>
    <dgm:pt modelId="{CD143AEC-9A13-4752-800B-8981EE37492A}" type="pres">
      <dgm:prSet presAssocID="{7B1B44AB-81DF-41AC-B2B1-7288427794C5}" presName="space" presStyleCnt="0"/>
      <dgm:spPr/>
    </dgm:pt>
    <dgm:pt modelId="{4E263E7B-27FD-40D7-8DC3-2188DAEADC08}" type="pres">
      <dgm:prSet presAssocID="{2CDE46BA-47FF-4709-9FCB-B9A22B98AA85}" presName="text" presStyleLbl="node1" presStyleIdx="2" presStyleCnt="3" custScaleX="147033">
        <dgm:presLayoutVars>
          <dgm:bulletEnabled val="1"/>
        </dgm:presLayoutVars>
      </dgm:prSet>
      <dgm:spPr/>
      <dgm:t>
        <a:bodyPr/>
        <a:lstStyle/>
        <a:p>
          <a:endParaRPr lang="en-US"/>
        </a:p>
      </dgm:t>
    </dgm:pt>
  </dgm:ptLst>
  <dgm:cxnLst>
    <dgm:cxn modelId="{797C5D50-5805-4740-9F08-76CC01047BDE}" srcId="{1436C423-C1A2-4F05-9084-CD3456E5C251}" destId="{6B65229E-28E1-4397-9BCC-ABCDED15FF60}" srcOrd="1" destOrd="0" parTransId="{0B14FB11-D4AD-4494-8970-627F09AC5177}" sibTransId="{7B1B44AB-81DF-41AC-B2B1-7288427794C5}"/>
    <dgm:cxn modelId="{16F91901-8513-42A5-8954-DD5F7811E094}" srcId="{1436C423-C1A2-4F05-9084-CD3456E5C251}" destId="{2CDE46BA-47FF-4709-9FCB-B9A22B98AA85}" srcOrd="2" destOrd="0" parTransId="{8CE452BA-F2A0-4154-8DD5-B035C80B9EB8}" sibTransId="{D2B0233D-19AC-42FE-9BAB-AED8CE7BCDDB}"/>
    <dgm:cxn modelId="{85A6131E-F216-4AC9-9466-C5F6565EF085}" type="presOf" srcId="{6B65229E-28E1-4397-9BCC-ABCDED15FF60}" destId="{841ED75F-1FE1-4EBF-AC9D-50E8BF34EF5D}" srcOrd="0" destOrd="0" presId="urn:diagrams.loki3.com/VaryingWidthList+Icon"/>
    <dgm:cxn modelId="{3CE00094-0D32-474C-964E-0F817BD45364}" type="presOf" srcId="{1436C423-C1A2-4F05-9084-CD3456E5C251}" destId="{4F789BEF-F5D7-46B8-A28F-F6EBBAE515C5}" srcOrd="0" destOrd="0" presId="urn:diagrams.loki3.com/VaryingWidthList+Icon"/>
    <dgm:cxn modelId="{50F5FD1B-4D17-429C-B9BC-88587B5929C6}" srcId="{1436C423-C1A2-4F05-9084-CD3456E5C251}" destId="{912031C3-7F41-4266-B673-E64E825DD747}" srcOrd="0" destOrd="0" parTransId="{525BE1FB-11A1-42C8-AEC9-C4EFC8D04E3B}" sibTransId="{9A06D308-B5E9-41BA-977C-F4D7B3FB49D3}"/>
    <dgm:cxn modelId="{494A2622-64CA-44E8-A2FC-7AADD219E873}" type="presOf" srcId="{2CDE46BA-47FF-4709-9FCB-B9A22B98AA85}" destId="{4E263E7B-27FD-40D7-8DC3-2188DAEADC08}" srcOrd="0" destOrd="0" presId="urn:diagrams.loki3.com/VaryingWidthList+Icon"/>
    <dgm:cxn modelId="{FBE4451F-77CD-448C-A30B-22A482661CC9}" type="presOf" srcId="{912031C3-7F41-4266-B673-E64E825DD747}" destId="{9CB780D2-E860-42C6-BEE8-5A261AE1173D}" srcOrd="0" destOrd="0" presId="urn:diagrams.loki3.com/VaryingWidthList+Icon"/>
    <dgm:cxn modelId="{C1989F75-65CF-4FD9-AA69-8DF69BA940E6}" type="presParOf" srcId="{4F789BEF-F5D7-46B8-A28F-F6EBBAE515C5}" destId="{9CB780D2-E860-42C6-BEE8-5A261AE1173D}" srcOrd="0" destOrd="0" presId="urn:diagrams.loki3.com/VaryingWidthList+Icon"/>
    <dgm:cxn modelId="{4C0B83BC-C70B-46AE-AC39-5C6E5B74D178}" type="presParOf" srcId="{4F789BEF-F5D7-46B8-A28F-F6EBBAE515C5}" destId="{FF2F9E8D-6B5B-45E0-ADF9-CDA44522C629}" srcOrd="1" destOrd="0" presId="urn:diagrams.loki3.com/VaryingWidthList+Icon"/>
    <dgm:cxn modelId="{B7E75222-F268-4C22-AC7A-FFC621E6B7AE}" type="presParOf" srcId="{4F789BEF-F5D7-46B8-A28F-F6EBBAE515C5}" destId="{841ED75F-1FE1-4EBF-AC9D-50E8BF34EF5D}" srcOrd="2" destOrd="0" presId="urn:diagrams.loki3.com/VaryingWidthList+Icon"/>
    <dgm:cxn modelId="{3C0D2D0C-3996-4186-B5F4-87B985A8316E}" type="presParOf" srcId="{4F789BEF-F5D7-46B8-A28F-F6EBBAE515C5}" destId="{CD143AEC-9A13-4752-800B-8981EE37492A}" srcOrd="3" destOrd="0" presId="urn:diagrams.loki3.com/VaryingWidthList+Icon"/>
    <dgm:cxn modelId="{E7921711-DB43-41AA-B20C-D73E0BF77808}" type="presParOf" srcId="{4F789BEF-F5D7-46B8-A28F-F6EBBAE515C5}" destId="{4E263E7B-27FD-40D7-8DC3-2188DAEADC08}" srcOrd="4" destOrd="0" presId="urn:diagrams.loki3.com/VaryingWidthList+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4CFC0-2627-4932-934B-E3105D293534}">
      <dsp:nvSpPr>
        <dsp:cNvPr id="0" name=""/>
        <dsp:cNvSpPr/>
      </dsp:nvSpPr>
      <dsp:spPr>
        <a:xfrm>
          <a:off x="-5166551" y="-791399"/>
          <a:ext cx="6152566" cy="6152566"/>
        </a:xfrm>
        <a:prstGeom prst="blockArc">
          <a:avLst>
            <a:gd name="adj1" fmla="val 18900000"/>
            <a:gd name="adj2" fmla="val 2700000"/>
            <a:gd name="adj3" fmla="val 351"/>
          </a:avLst>
        </a:pr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9F2FF96-62D5-4601-BCF4-6DB81A7277AF}">
      <dsp:nvSpPr>
        <dsp:cNvPr id="0" name=""/>
        <dsp:cNvSpPr/>
      </dsp:nvSpPr>
      <dsp:spPr>
        <a:xfrm>
          <a:off x="367754" y="226369"/>
          <a:ext cx="3607670" cy="48110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87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On Demand</a:t>
          </a:r>
          <a:endParaRPr lang="en-US" sz="2100" kern="1200" dirty="0"/>
        </a:p>
      </dsp:txBody>
      <dsp:txXfrm>
        <a:off x="367754" y="226369"/>
        <a:ext cx="3607670" cy="481105"/>
      </dsp:txXfrm>
    </dsp:sp>
    <dsp:sp modelId="{B7C5EC7D-28F3-425E-8733-9572666E732D}">
      <dsp:nvSpPr>
        <dsp:cNvPr id="0" name=""/>
        <dsp:cNvSpPr/>
      </dsp:nvSpPr>
      <dsp:spPr>
        <a:xfrm>
          <a:off x="67063" y="180505"/>
          <a:ext cx="601381" cy="60138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7150" extrusionH="12700" prstMaterial="flat">
          <a:bevelT w="50800" h="50800"/>
        </a:sp3d>
      </dsp:spPr>
      <dsp:style>
        <a:lnRef idx="1">
          <a:scrgbClr r="0" g="0" b="0"/>
        </a:lnRef>
        <a:fillRef idx="1">
          <a:scrgbClr r="0" g="0" b="0"/>
        </a:fillRef>
        <a:effectRef idx="2">
          <a:scrgbClr r="0" g="0" b="0"/>
        </a:effectRef>
        <a:fontRef idx="minor"/>
      </dsp:style>
    </dsp:sp>
    <dsp:sp modelId="{B6E84B4A-FA44-4B38-B4B0-8B7C5C44DFD8}">
      <dsp:nvSpPr>
        <dsp:cNvPr id="0" name=""/>
        <dsp:cNvSpPr/>
      </dsp:nvSpPr>
      <dsp:spPr>
        <a:xfrm>
          <a:off x="763496" y="962210"/>
          <a:ext cx="3211929" cy="48110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87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Scalable / Rapid Elasticity</a:t>
          </a:r>
          <a:endParaRPr lang="en-US" sz="2100" kern="1200" dirty="0"/>
        </a:p>
      </dsp:txBody>
      <dsp:txXfrm>
        <a:off x="763496" y="962210"/>
        <a:ext cx="3211929" cy="481105"/>
      </dsp:txXfrm>
    </dsp:sp>
    <dsp:sp modelId="{B27D82C9-5F75-437F-BC13-8A77072EE7B7}">
      <dsp:nvSpPr>
        <dsp:cNvPr id="0" name=""/>
        <dsp:cNvSpPr/>
      </dsp:nvSpPr>
      <dsp:spPr>
        <a:xfrm>
          <a:off x="462805" y="902072"/>
          <a:ext cx="601381" cy="60138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7150" extrusionH="12700" prstMaterial="flat">
          <a:bevelT w="50800" h="50800"/>
        </a:sp3d>
      </dsp:spPr>
      <dsp:style>
        <a:lnRef idx="1">
          <a:scrgbClr r="0" g="0" b="0"/>
        </a:lnRef>
        <a:fillRef idx="1">
          <a:scrgbClr r="0" g="0" b="0"/>
        </a:fillRef>
        <a:effectRef idx="2">
          <a:scrgbClr r="0" g="0" b="0"/>
        </a:effectRef>
        <a:fontRef idx="minor"/>
      </dsp:style>
    </dsp:sp>
    <dsp:sp modelId="{E02178A6-732D-404A-97BE-6E8696FBC0A5}">
      <dsp:nvSpPr>
        <dsp:cNvPr id="0" name=""/>
        <dsp:cNvSpPr/>
      </dsp:nvSpPr>
      <dsp:spPr>
        <a:xfrm>
          <a:off x="944459" y="1683776"/>
          <a:ext cx="3030966" cy="48110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87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Multi-Tenant</a:t>
          </a:r>
          <a:endParaRPr lang="en-US" sz="2100" kern="1200" dirty="0"/>
        </a:p>
      </dsp:txBody>
      <dsp:txXfrm>
        <a:off x="944459" y="1683776"/>
        <a:ext cx="3030966" cy="481105"/>
      </dsp:txXfrm>
    </dsp:sp>
    <dsp:sp modelId="{26226756-CBD8-4C39-BF9C-D09C363E0DCE}">
      <dsp:nvSpPr>
        <dsp:cNvPr id="0" name=""/>
        <dsp:cNvSpPr/>
      </dsp:nvSpPr>
      <dsp:spPr>
        <a:xfrm>
          <a:off x="643768" y="1623638"/>
          <a:ext cx="601381" cy="60138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7150" extrusionH="12700" prstMaterial="flat">
          <a:bevelT w="50800" h="50800"/>
        </a:sp3d>
      </dsp:spPr>
      <dsp:style>
        <a:lnRef idx="1">
          <a:scrgbClr r="0" g="0" b="0"/>
        </a:lnRef>
        <a:fillRef idx="1">
          <a:scrgbClr r="0" g="0" b="0"/>
        </a:fillRef>
        <a:effectRef idx="2">
          <a:scrgbClr r="0" g="0" b="0"/>
        </a:effectRef>
        <a:fontRef idx="minor"/>
      </dsp:style>
    </dsp:sp>
    <dsp:sp modelId="{5166A86C-54A1-4F7A-A11F-5185E91FA548}">
      <dsp:nvSpPr>
        <dsp:cNvPr id="0" name=""/>
        <dsp:cNvSpPr/>
      </dsp:nvSpPr>
      <dsp:spPr>
        <a:xfrm>
          <a:off x="944459" y="2404885"/>
          <a:ext cx="3030966" cy="48110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87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Self Service</a:t>
          </a:r>
          <a:endParaRPr lang="en-US" sz="2100" kern="1200" dirty="0"/>
        </a:p>
      </dsp:txBody>
      <dsp:txXfrm>
        <a:off x="944459" y="2404885"/>
        <a:ext cx="3030966" cy="481105"/>
      </dsp:txXfrm>
    </dsp:sp>
    <dsp:sp modelId="{72011C72-9CDB-4234-9F13-D09ABCC625DB}">
      <dsp:nvSpPr>
        <dsp:cNvPr id="0" name=""/>
        <dsp:cNvSpPr/>
      </dsp:nvSpPr>
      <dsp:spPr>
        <a:xfrm>
          <a:off x="643768" y="2344747"/>
          <a:ext cx="601381" cy="60138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7150" extrusionH="12700" prstMaterial="flat">
          <a:bevelT w="50800" h="50800"/>
        </a:sp3d>
      </dsp:spPr>
      <dsp:style>
        <a:lnRef idx="1">
          <a:scrgbClr r="0" g="0" b="0"/>
        </a:lnRef>
        <a:fillRef idx="1">
          <a:scrgbClr r="0" g="0" b="0"/>
        </a:fillRef>
        <a:effectRef idx="2">
          <a:scrgbClr r="0" g="0" b="0"/>
        </a:effectRef>
        <a:fontRef idx="minor"/>
      </dsp:style>
    </dsp:sp>
    <dsp:sp modelId="{37DBA50A-51C4-481F-9532-EC7E12EEBAE4}">
      <dsp:nvSpPr>
        <dsp:cNvPr id="0" name=""/>
        <dsp:cNvSpPr/>
      </dsp:nvSpPr>
      <dsp:spPr>
        <a:xfrm>
          <a:off x="763496" y="3126451"/>
          <a:ext cx="3211929" cy="48110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87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Reliability</a:t>
          </a:r>
          <a:endParaRPr lang="en-US" sz="2100" kern="1200" dirty="0"/>
        </a:p>
      </dsp:txBody>
      <dsp:txXfrm>
        <a:off x="763496" y="3126451"/>
        <a:ext cx="3211929" cy="481105"/>
      </dsp:txXfrm>
    </dsp:sp>
    <dsp:sp modelId="{E65FDDD9-12ED-4AB9-8B9E-E20E83E549A0}">
      <dsp:nvSpPr>
        <dsp:cNvPr id="0" name=""/>
        <dsp:cNvSpPr/>
      </dsp:nvSpPr>
      <dsp:spPr>
        <a:xfrm>
          <a:off x="462805" y="3066313"/>
          <a:ext cx="601381" cy="60138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7150" extrusionH="12700" prstMaterial="flat">
          <a:bevelT w="50800" h="50800"/>
        </a:sp3d>
      </dsp:spPr>
      <dsp:style>
        <a:lnRef idx="1">
          <a:scrgbClr r="0" g="0" b="0"/>
        </a:lnRef>
        <a:fillRef idx="1">
          <a:scrgbClr r="0" g="0" b="0"/>
        </a:fillRef>
        <a:effectRef idx="2">
          <a:scrgbClr r="0" g="0" b="0"/>
        </a:effectRef>
        <a:fontRef idx="minor"/>
      </dsp:style>
    </dsp:sp>
    <dsp:sp modelId="{1DEAD8A7-67C5-4855-8E96-F8C58A0CAD99}">
      <dsp:nvSpPr>
        <dsp:cNvPr id="0" name=""/>
        <dsp:cNvSpPr/>
      </dsp:nvSpPr>
      <dsp:spPr>
        <a:xfrm>
          <a:off x="367754" y="3848018"/>
          <a:ext cx="3607670" cy="48110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877"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Utility Based Subscription</a:t>
          </a:r>
          <a:endParaRPr lang="en-US" sz="2100" kern="1200" dirty="0"/>
        </a:p>
      </dsp:txBody>
      <dsp:txXfrm>
        <a:off x="367754" y="3848018"/>
        <a:ext cx="3607670" cy="481105"/>
      </dsp:txXfrm>
    </dsp:sp>
    <dsp:sp modelId="{B92E5697-86D8-45D6-98B3-5770A2C71303}">
      <dsp:nvSpPr>
        <dsp:cNvPr id="0" name=""/>
        <dsp:cNvSpPr/>
      </dsp:nvSpPr>
      <dsp:spPr>
        <a:xfrm>
          <a:off x="67063" y="3787879"/>
          <a:ext cx="601381" cy="60138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7150" extrusionH="12700" prstMaterial="flat">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780D2-E860-42C6-BEE8-5A261AE1173D}">
      <dsp:nvSpPr>
        <dsp:cNvPr id="0" name=""/>
        <dsp:cNvSpPr/>
      </dsp:nvSpPr>
      <dsp:spPr>
        <a:xfrm>
          <a:off x="228603" y="2034693"/>
          <a:ext cx="3581393" cy="967505"/>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1111250">
            <a:lnSpc>
              <a:spcPct val="90000"/>
            </a:lnSpc>
            <a:spcBef>
              <a:spcPct val="0"/>
            </a:spcBef>
            <a:spcAft>
              <a:spcPct val="35000"/>
            </a:spcAft>
          </a:pPr>
          <a:r>
            <a:rPr lang="en-US" sz="2500" kern="1200" dirty="0" smtClean="0"/>
            <a:t>Infrastructure as a Service</a:t>
          </a:r>
        </a:p>
        <a:p>
          <a:pPr lvl="0" algn="ctr" defTabSz="1111250">
            <a:lnSpc>
              <a:spcPct val="90000"/>
            </a:lnSpc>
            <a:spcBef>
              <a:spcPct val="0"/>
            </a:spcBef>
            <a:spcAft>
              <a:spcPct val="35000"/>
            </a:spcAft>
          </a:pPr>
          <a:r>
            <a:rPr lang="en-US" sz="2500" kern="1200" dirty="0" smtClean="0"/>
            <a:t>(</a:t>
          </a:r>
          <a:r>
            <a:rPr lang="en-US" sz="2500" kern="1200" dirty="0" err="1" smtClean="0"/>
            <a:t>IaaS</a:t>
          </a:r>
          <a:r>
            <a:rPr lang="en-US" sz="2500" kern="1200" dirty="0" smtClean="0"/>
            <a:t>)</a:t>
          </a:r>
          <a:endParaRPr lang="en-US" sz="2500" kern="1200" dirty="0"/>
        </a:p>
      </dsp:txBody>
      <dsp:txXfrm>
        <a:off x="228603" y="2034693"/>
        <a:ext cx="3581393" cy="967505"/>
      </dsp:txXfrm>
    </dsp:sp>
    <dsp:sp modelId="{5705C249-58CE-40ED-81FB-E9F4F4ADA403}">
      <dsp:nvSpPr>
        <dsp:cNvPr id="0" name=""/>
        <dsp:cNvSpPr/>
      </dsp:nvSpPr>
      <dsp:spPr>
        <a:xfrm>
          <a:off x="228600" y="1017346"/>
          <a:ext cx="3581398" cy="967505"/>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1111250">
            <a:lnSpc>
              <a:spcPct val="90000"/>
            </a:lnSpc>
            <a:spcBef>
              <a:spcPct val="0"/>
            </a:spcBef>
            <a:spcAft>
              <a:spcPct val="35000"/>
            </a:spcAft>
          </a:pPr>
          <a:r>
            <a:rPr lang="en-US" sz="2500" kern="1200" dirty="0" smtClean="0"/>
            <a:t>Platform as a Service   </a:t>
          </a:r>
        </a:p>
        <a:p>
          <a:pPr lvl="0" algn="ctr" defTabSz="1111250">
            <a:lnSpc>
              <a:spcPct val="90000"/>
            </a:lnSpc>
            <a:spcBef>
              <a:spcPct val="0"/>
            </a:spcBef>
            <a:spcAft>
              <a:spcPct val="35000"/>
            </a:spcAft>
          </a:pPr>
          <a:r>
            <a:rPr lang="en-US" sz="2500" kern="1200" dirty="0" err="1" smtClean="0"/>
            <a:t>PaaS</a:t>
          </a:r>
          <a:endParaRPr lang="en-US" sz="2500" kern="1200" dirty="0"/>
        </a:p>
      </dsp:txBody>
      <dsp:txXfrm>
        <a:off x="228600" y="1017346"/>
        <a:ext cx="3581398" cy="967505"/>
      </dsp:txXfrm>
    </dsp:sp>
    <dsp:sp modelId="{841ED75F-1FE1-4EBF-AC9D-50E8BF34EF5D}">
      <dsp:nvSpPr>
        <dsp:cNvPr id="0" name=""/>
        <dsp:cNvSpPr/>
      </dsp:nvSpPr>
      <dsp:spPr>
        <a:xfrm>
          <a:off x="228602" y="73941"/>
          <a:ext cx="3581395" cy="967505"/>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1111250">
            <a:lnSpc>
              <a:spcPct val="90000"/>
            </a:lnSpc>
            <a:spcBef>
              <a:spcPct val="0"/>
            </a:spcBef>
            <a:spcAft>
              <a:spcPct val="35000"/>
            </a:spcAft>
          </a:pPr>
          <a:r>
            <a:rPr lang="en-US" sz="2500" kern="1200" dirty="0" smtClean="0"/>
            <a:t>Software as a Service</a:t>
          </a:r>
        </a:p>
        <a:p>
          <a:pPr lvl="0" algn="ctr" defTabSz="1111250">
            <a:lnSpc>
              <a:spcPct val="90000"/>
            </a:lnSpc>
            <a:spcBef>
              <a:spcPct val="0"/>
            </a:spcBef>
            <a:spcAft>
              <a:spcPct val="35000"/>
            </a:spcAft>
          </a:pPr>
          <a:r>
            <a:rPr lang="en-US" sz="2500" kern="1200" dirty="0" err="1" smtClean="0"/>
            <a:t>SaaS</a:t>
          </a:r>
          <a:endParaRPr lang="en-US" sz="2500" kern="1200" dirty="0"/>
        </a:p>
      </dsp:txBody>
      <dsp:txXfrm>
        <a:off x="228602" y="73941"/>
        <a:ext cx="3581395" cy="967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780D2-E860-42C6-BEE8-5A261AE1173D}">
      <dsp:nvSpPr>
        <dsp:cNvPr id="0" name=""/>
        <dsp:cNvSpPr/>
      </dsp:nvSpPr>
      <dsp:spPr>
        <a:xfrm>
          <a:off x="0" y="1413"/>
          <a:ext cx="3761620" cy="933152"/>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460" tIns="124460" rIns="124460" bIns="124460" numCol="1" spcCol="1270" anchor="ctr" anchorCtr="0">
          <a:noAutofit/>
        </a:bodyPr>
        <a:lstStyle/>
        <a:p>
          <a:pPr lvl="0" algn="ctr" defTabSz="2178050">
            <a:lnSpc>
              <a:spcPct val="90000"/>
            </a:lnSpc>
            <a:spcBef>
              <a:spcPct val="0"/>
            </a:spcBef>
            <a:spcAft>
              <a:spcPct val="35000"/>
            </a:spcAft>
          </a:pPr>
          <a:r>
            <a:rPr lang="en-US" sz="4900" kern="1200" dirty="0" smtClean="0"/>
            <a:t>Private Cloud</a:t>
          </a:r>
          <a:endParaRPr lang="en-US" sz="4900" kern="1200" dirty="0"/>
        </a:p>
      </dsp:txBody>
      <dsp:txXfrm>
        <a:off x="0" y="1413"/>
        <a:ext cx="3761620" cy="933152"/>
      </dsp:txXfrm>
    </dsp:sp>
    <dsp:sp modelId="{841ED75F-1FE1-4EBF-AC9D-50E8BF34EF5D}">
      <dsp:nvSpPr>
        <dsp:cNvPr id="0" name=""/>
        <dsp:cNvSpPr/>
      </dsp:nvSpPr>
      <dsp:spPr>
        <a:xfrm>
          <a:off x="0" y="981223"/>
          <a:ext cx="3761620" cy="933152"/>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460" tIns="124460" rIns="124460" bIns="124460" numCol="1" spcCol="1270" anchor="ctr" anchorCtr="0">
          <a:noAutofit/>
        </a:bodyPr>
        <a:lstStyle/>
        <a:p>
          <a:pPr lvl="0" algn="ctr" defTabSz="2178050">
            <a:lnSpc>
              <a:spcPct val="90000"/>
            </a:lnSpc>
            <a:spcBef>
              <a:spcPct val="0"/>
            </a:spcBef>
            <a:spcAft>
              <a:spcPct val="35000"/>
            </a:spcAft>
          </a:pPr>
          <a:r>
            <a:rPr lang="en-US" sz="4900" kern="1200" dirty="0" smtClean="0"/>
            <a:t>Public Cloud</a:t>
          </a:r>
          <a:endParaRPr lang="en-US" sz="4900" kern="1200" dirty="0"/>
        </a:p>
      </dsp:txBody>
      <dsp:txXfrm>
        <a:off x="0" y="981223"/>
        <a:ext cx="3761620" cy="933152"/>
      </dsp:txXfrm>
    </dsp:sp>
    <dsp:sp modelId="{4E263E7B-27FD-40D7-8DC3-2188DAEADC08}">
      <dsp:nvSpPr>
        <dsp:cNvPr id="0" name=""/>
        <dsp:cNvSpPr/>
      </dsp:nvSpPr>
      <dsp:spPr>
        <a:xfrm>
          <a:off x="0" y="1961033"/>
          <a:ext cx="3761620" cy="933152"/>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460" tIns="124460" rIns="124460" bIns="124460" numCol="1" spcCol="1270" anchor="ctr" anchorCtr="0">
          <a:noAutofit/>
        </a:bodyPr>
        <a:lstStyle/>
        <a:p>
          <a:pPr lvl="0" algn="ctr" defTabSz="2178050">
            <a:lnSpc>
              <a:spcPct val="90000"/>
            </a:lnSpc>
            <a:spcBef>
              <a:spcPct val="0"/>
            </a:spcBef>
            <a:spcAft>
              <a:spcPct val="35000"/>
            </a:spcAft>
          </a:pPr>
          <a:r>
            <a:rPr lang="en-US" sz="4900" kern="1200" dirty="0" smtClean="0"/>
            <a:t>Hybrid Cloud</a:t>
          </a:r>
          <a:endParaRPr lang="en-US" sz="4900" kern="1200" dirty="0"/>
        </a:p>
      </dsp:txBody>
      <dsp:txXfrm>
        <a:off x="0" y="1961033"/>
        <a:ext cx="3761620" cy="9331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3177" tIns="46589" rIns="93177" bIns="46589" rtlCol="0"/>
          <a:lstStyle>
            <a:lvl1pPr algn="r">
              <a:defRPr sz="1200"/>
            </a:lvl1pPr>
          </a:lstStyle>
          <a:p>
            <a:fld id="{FF72FA0A-2AD1-4E9E-9399-1AF5D65E4B8A}" type="datetimeFigureOut">
              <a:rPr lang="en-US" smtClean="0"/>
              <a:t>25/09/2017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3177" tIns="46589" rIns="93177" bIns="46589" rtlCol="0" anchor="b"/>
          <a:lstStyle>
            <a:lvl1pPr algn="r">
              <a:defRPr sz="1200"/>
            </a:lvl1pPr>
          </a:lstStyle>
          <a:p>
            <a:fld id="{2214C02C-11C7-4FB3-AE88-745A659E68F2}" type="slidenum">
              <a:rPr lang="en-US" smtClean="0"/>
              <a:t>‹#›</a:t>
            </a:fld>
            <a:endParaRPr lang="en-US"/>
          </a:p>
        </p:txBody>
      </p:sp>
    </p:spTree>
    <p:extLst>
      <p:ext uri="{BB962C8B-B14F-4D97-AF65-F5344CB8AC3E}">
        <p14:creationId xmlns:p14="http://schemas.microsoft.com/office/powerpoint/2010/main" val="143225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www8.hp.com/us/en/solutions/solutions-detail.html?compURI=tcm:245-300983&amp;pageTitle=cloud-computing&amp;contentView=business" TargetMode="External"/><Relationship Id="rId13" Type="http://schemas.openxmlformats.org/officeDocument/2006/relationships/hyperlink" Target="http://www.office365.com/" TargetMode="External"/><Relationship Id="rId3" Type="http://schemas.openxmlformats.org/officeDocument/2006/relationships/hyperlink" Target="http://www.microsoft.com/windowsazure/" TargetMode="External"/><Relationship Id="rId7" Type="http://schemas.openxmlformats.org/officeDocument/2006/relationships/hyperlink" Target="http://www.ibm.com/cloud-computing/us/en/" TargetMode="External"/><Relationship Id="rId12" Type="http://schemas.openxmlformats.org/officeDocument/2006/relationships/hyperlink" Target="http://www.force.com/"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gmail.com/" TargetMode="External"/><Relationship Id="rId11" Type="http://schemas.openxmlformats.org/officeDocument/2006/relationships/hyperlink" Target="http://www.vmware.com/products/vcloud/overview.html" TargetMode="External"/><Relationship Id="rId5" Type="http://schemas.openxmlformats.org/officeDocument/2006/relationships/hyperlink" Target="http://code.google.com/appengine/" TargetMode="External"/><Relationship Id="rId10" Type="http://schemas.openxmlformats.org/officeDocument/2006/relationships/hyperlink" Target="http://www.rackspace.com/" TargetMode="External"/><Relationship Id="rId4" Type="http://schemas.openxmlformats.org/officeDocument/2006/relationships/hyperlink" Target="http://aws.amazon.com/" TargetMode="External"/><Relationship Id="rId9" Type="http://schemas.openxmlformats.org/officeDocument/2006/relationships/hyperlink" Target="http://www.microsoft.com/en-us/server-cloud/private-cloud/" TargetMode="External"/><Relationship Id="rId14" Type="http://schemas.openxmlformats.org/officeDocument/2006/relationships/hyperlink" Target="https://docs.google.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a:t>
            </a:fld>
            <a:endParaRPr lang="en-US"/>
          </a:p>
        </p:txBody>
      </p:sp>
    </p:spTree>
    <p:extLst>
      <p:ext uri="{BB962C8B-B14F-4D97-AF65-F5344CB8AC3E}">
        <p14:creationId xmlns:p14="http://schemas.microsoft.com/office/powerpoint/2010/main" val="391936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35</a:t>
            </a:fld>
            <a:endParaRPr lang="en-US"/>
          </a:p>
        </p:txBody>
      </p:sp>
    </p:spTree>
    <p:extLst>
      <p:ext uri="{BB962C8B-B14F-4D97-AF65-F5344CB8AC3E}">
        <p14:creationId xmlns:p14="http://schemas.microsoft.com/office/powerpoint/2010/main" val="4267841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53</a:t>
            </a:fld>
            <a:endParaRPr lang="en-US"/>
          </a:p>
        </p:txBody>
      </p:sp>
    </p:spTree>
    <p:extLst>
      <p:ext uri="{BB962C8B-B14F-4D97-AF65-F5344CB8AC3E}">
        <p14:creationId xmlns:p14="http://schemas.microsoft.com/office/powerpoint/2010/main" val="423442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a:t>
            </a:fld>
            <a:endParaRPr lang="en-US"/>
          </a:p>
        </p:txBody>
      </p:sp>
    </p:spTree>
    <p:extLst>
      <p:ext uri="{BB962C8B-B14F-4D97-AF65-F5344CB8AC3E}">
        <p14:creationId xmlns:p14="http://schemas.microsoft.com/office/powerpoint/2010/main" val="226154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On-demand - </a:t>
            </a:r>
            <a:r>
              <a:rPr lang="en-US" dirty="0" smtClean="0"/>
              <a:t>Resources should be always available when you need them, and you have control over turning them on or off to ensure there’s no lack of resource or wastage happen.</a:t>
            </a:r>
          </a:p>
          <a:p>
            <a:endParaRPr lang="en-US" b="1" dirty="0" smtClean="0"/>
          </a:p>
          <a:p>
            <a:r>
              <a:rPr lang="en-US" b="1" dirty="0" smtClean="0"/>
              <a:t>Scalable - </a:t>
            </a:r>
            <a:r>
              <a:rPr lang="en-US" dirty="0" smtClean="0"/>
              <a:t>You should be able to scale (increase or decrease the resource) when necessary. The cloud providers should have sufficient capacity to meet customer’s needs.</a:t>
            </a:r>
          </a:p>
          <a:p>
            <a:endParaRPr lang="en-US" b="1" dirty="0" smtClean="0"/>
          </a:p>
          <a:p>
            <a:r>
              <a:rPr lang="en-US" b="1" dirty="0" smtClean="0"/>
              <a:t>Multi-tenant - </a:t>
            </a:r>
            <a:r>
              <a:rPr lang="en-US" dirty="0" smtClean="0"/>
              <a:t>Sometimes you may be sharing the same resource (e.g. hardware) with another tenant. But of course, this is transparent to the customer. Cloud provider shall responsible the security aspect, ensuring that one tenant won’t be able to access other’s data.</a:t>
            </a:r>
          </a:p>
          <a:p>
            <a:endParaRPr lang="en-US" b="1" dirty="0" smtClean="0"/>
          </a:p>
          <a:p>
            <a:r>
              <a:rPr lang="en-US" b="1" dirty="0" smtClean="0"/>
              <a:t>Self-service computation and storage resource - </a:t>
            </a:r>
            <a:r>
              <a:rPr lang="en-US" dirty="0" smtClean="0"/>
              <a:t>Related processes including: billing, resource provisioning, and deployment should be self-service and automated, involving much less manual processing. If a machine where our service is hosted fails, the cloud provider should be able to failover our service immediately.</a:t>
            </a:r>
          </a:p>
          <a:p>
            <a:endParaRPr lang="en-US" b="1" dirty="0" smtClean="0"/>
          </a:p>
          <a:p>
            <a:r>
              <a:rPr lang="en-US" b="1" dirty="0" smtClean="0"/>
              <a:t>Reliability - </a:t>
            </a:r>
            <a:r>
              <a:rPr lang="en-US" dirty="0" smtClean="0"/>
              <a:t>Cloud provider should be able to provide customer reliability service, committing to uptimes of their service.</a:t>
            </a:r>
          </a:p>
          <a:p>
            <a:endParaRPr lang="en-US" b="1" dirty="0" smtClean="0"/>
          </a:p>
          <a:p>
            <a:r>
              <a:rPr lang="en-US" b="1" dirty="0" smtClean="0"/>
              <a:t>Utility-based subscription - </a:t>
            </a:r>
            <a:r>
              <a:rPr lang="en-US" dirty="0" smtClean="0"/>
              <a:t>You will pay the cloud provider as a utility based subscription, just like paying your electricity bill – without any upfront investment.</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a:t>
            </a:fld>
            <a:endParaRPr lang="en-US"/>
          </a:p>
        </p:txBody>
      </p:sp>
    </p:spTree>
    <p:extLst>
      <p:ext uri="{BB962C8B-B14F-4D97-AF65-F5344CB8AC3E}">
        <p14:creationId xmlns:p14="http://schemas.microsoft.com/office/powerpoint/2010/main" val="177359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Public Cloud</a:t>
            </a:r>
            <a:r>
              <a:rPr lang="en-US" dirty="0" smtClean="0"/>
              <a:t/>
            </a:r>
            <a:br>
              <a:rPr lang="en-US" dirty="0" smtClean="0"/>
            </a:br>
            <a:r>
              <a:rPr lang="en-US" dirty="0" smtClean="0"/>
              <a:t>Public cloud provider refers to the cloud platform that targets any types of customers, regardless of whether they’re an independent consumer, enterprise, or even public sector. Normally, public cloud providers are considered prominent players which have invested huge amount of capital. </a:t>
            </a:r>
            <a:r>
              <a:rPr lang="en-US" dirty="0" smtClean="0">
                <a:hlinkClick r:id="rId3"/>
              </a:rPr>
              <a:t>Windows Azure Platform</a:t>
            </a:r>
            <a:r>
              <a:rPr lang="en-US" dirty="0" smtClean="0"/>
              <a:t> by Microsoft, </a:t>
            </a:r>
            <a:r>
              <a:rPr lang="en-US" dirty="0" smtClean="0">
                <a:hlinkClick r:id="rId4"/>
              </a:rPr>
              <a:t>AWS</a:t>
            </a:r>
            <a:r>
              <a:rPr lang="en-US" dirty="0" smtClean="0"/>
              <a:t> by Amazon, </a:t>
            </a:r>
            <a:r>
              <a:rPr lang="en-US" dirty="0" err="1" smtClean="0">
                <a:hlinkClick r:id="rId5"/>
              </a:rPr>
              <a:t>AppEngine</a:t>
            </a:r>
            <a:r>
              <a:rPr lang="en-US" dirty="0" smtClean="0"/>
              <a:t> and </a:t>
            </a:r>
            <a:r>
              <a:rPr lang="en-US" dirty="0" smtClean="0">
                <a:hlinkClick r:id="rId6"/>
              </a:rPr>
              <a:t>Gmail</a:t>
            </a:r>
            <a:r>
              <a:rPr lang="en-US" dirty="0" smtClean="0"/>
              <a:t> by Google, etc. are all examples of public cloud services. Customers who possess sensitive data and application normally do not feel comfortable using public cloud due to privacy, policy, and security concerns. Remember, for public cloud, the application and data will be stored in the provider’s data center.</a:t>
            </a:r>
          </a:p>
          <a:p>
            <a:endParaRPr lang="en-US" b="1" dirty="0" smtClean="0"/>
          </a:p>
          <a:p>
            <a:r>
              <a:rPr lang="en-US" b="1" dirty="0" smtClean="0"/>
              <a:t>Private Cloud</a:t>
            </a:r>
            <a:r>
              <a:rPr lang="en-US" dirty="0" smtClean="0"/>
              <a:t/>
            </a:r>
            <a:br>
              <a:rPr lang="en-US" dirty="0" smtClean="0"/>
            </a:br>
            <a:r>
              <a:rPr lang="en-US" dirty="0" smtClean="0"/>
              <a:t>Private cloud is infrastructure that’s hosted internally, targeting specific customers or sometimes exclusively within an organization. Setting up a private cloud is normally more affordable when compared to a public cloud. As the matter of fact, there are many organizations who have implemented their own private cloud system with product offering from vendors such as </a:t>
            </a:r>
            <a:r>
              <a:rPr lang="en-US" dirty="0" smtClean="0">
                <a:hlinkClick r:id="rId7"/>
              </a:rPr>
              <a:t>IBM</a:t>
            </a:r>
            <a:r>
              <a:rPr lang="en-US" dirty="0" smtClean="0"/>
              <a:t>, </a:t>
            </a:r>
            <a:r>
              <a:rPr lang="en-US" dirty="0" smtClean="0">
                <a:hlinkClick r:id="rId8"/>
              </a:rPr>
              <a:t>HP</a:t>
            </a:r>
            <a:r>
              <a:rPr lang="en-US" dirty="0" smtClean="0"/>
              <a:t>, </a:t>
            </a:r>
            <a:r>
              <a:rPr lang="en-US" dirty="0" smtClean="0">
                <a:hlinkClick r:id="rId9"/>
              </a:rPr>
              <a:t>Microsoft</a:t>
            </a:r>
            <a:r>
              <a:rPr lang="en-US" dirty="0" smtClean="0"/>
              <a:t>, and so on. Customers who possess sensitive data and application feel more comfortable going with this approach since the data and application are hosted privately.</a:t>
            </a:r>
          </a:p>
          <a:p>
            <a:endParaRPr lang="en-US" b="1" dirty="0" smtClean="0"/>
          </a:p>
          <a:p>
            <a:r>
              <a:rPr lang="en-US" b="1" dirty="0" smtClean="0"/>
              <a:t>Hybrid Cloud</a:t>
            </a:r>
            <a:r>
              <a:rPr lang="en-US" dirty="0" smtClean="0"/>
              <a:t/>
            </a:r>
            <a:br>
              <a:rPr lang="en-US" dirty="0" smtClean="0"/>
            </a:br>
            <a:r>
              <a:rPr lang="en-US" dirty="0" smtClean="0"/>
              <a:t>Hybrid cloud is the combination of public and private clouds, or sometimes on-premise services. Customers who look into this solution generally want to utilize the scalability and cost-competitiveness that public cloud providers offer, but also want to retain their sensitive data on-premise or in a private cloud. With the benefits derived from both deployment models, the hybrid model solution has become more popular nowadays.</a:t>
            </a:r>
          </a:p>
          <a:p>
            <a:endParaRPr lang="en-US" b="1" dirty="0" smtClean="0"/>
          </a:p>
          <a:p>
            <a:endParaRPr lang="en-US" b="1" dirty="0" smtClean="0"/>
          </a:p>
          <a:p>
            <a:endParaRPr lang="en-US" b="1" dirty="0" smtClean="0"/>
          </a:p>
          <a:p>
            <a:endParaRPr lang="en-US" b="1" dirty="0" smtClean="0"/>
          </a:p>
          <a:p>
            <a:r>
              <a:rPr lang="en-US" b="1" dirty="0" err="1" smtClean="0"/>
              <a:t>IaaS</a:t>
            </a:r>
            <a:r>
              <a:rPr lang="en-US" b="1" dirty="0" smtClean="0"/>
              <a:t> (Infrastructure as a Service)</a:t>
            </a:r>
            <a:r>
              <a:rPr lang="en-US" dirty="0" smtClean="0"/>
              <a:t/>
            </a:r>
            <a:br>
              <a:rPr lang="en-US" dirty="0" smtClean="0"/>
            </a:br>
            <a:r>
              <a:rPr lang="en-US" dirty="0" err="1" smtClean="0"/>
              <a:t>IaaS</a:t>
            </a:r>
            <a:r>
              <a:rPr lang="en-US" dirty="0" smtClean="0"/>
              <a:t> helps you to take care of some of the components, starting from networking to provisioning the OS. But you are responsible for the middleware, runtime, data, and application. Sometimes </a:t>
            </a:r>
            <a:r>
              <a:rPr lang="en-US" dirty="0" err="1" smtClean="0"/>
              <a:t>IaaS</a:t>
            </a:r>
            <a:r>
              <a:rPr lang="en-US" dirty="0" smtClean="0"/>
              <a:t> vendors will just provide the OS but will not manage updates or patches for you. You basically just rent the virtual machine (VM) with the preferred OS installed. They won’t care what you do with the VM.</a:t>
            </a:r>
            <a:br>
              <a:rPr lang="en-US" dirty="0" smtClean="0"/>
            </a:br>
            <a:r>
              <a:rPr lang="en-US" dirty="0" smtClean="0"/>
              <a:t>Example of </a:t>
            </a:r>
            <a:r>
              <a:rPr lang="en-US" dirty="0" err="1" smtClean="0"/>
              <a:t>IaaS</a:t>
            </a:r>
            <a:r>
              <a:rPr lang="en-US" dirty="0" smtClean="0"/>
              <a:t> market players: </a:t>
            </a:r>
            <a:r>
              <a:rPr lang="en-US" dirty="0" smtClean="0">
                <a:hlinkClick r:id="rId4"/>
              </a:rPr>
              <a:t>Amazon Web Service</a:t>
            </a:r>
            <a:r>
              <a:rPr lang="en-US" dirty="0" smtClean="0"/>
              <a:t>, </a:t>
            </a:r>
            <a:r>
              <a:rPr lang="en-US" dirty="0" smtClean="0">
                <a:hlinkClick r:id="rId10"/>
              </a:rPr>
              <a:t>Rackspace</a:t>
            </a:r>
            <a:r>
              <a:rPr lang="en-US" dirty="0" smtClean="0"/>
              <a:t>, and </a:t>
            </a:r>
            <a:r>
              <a:rPr lang="en-US" dirty="0" smtClean="0">
                <a:hlinkClick r:id="rId11"/>
              </a:rPr>
              <a:t>VMware </a:t>
            </a:r>
            <a:r>
              <a:rPr lang="en-US" dirty="0" err="1" smtClean="0">
                <a:hlinkClick r:id="rId11"/>
              </a:rPr>
              <a:t>vCloud</a:t>
            </a:r>
            <a:r>
              <a:rPr lang="en-US" dirty="0" smtClean="0"/>
              <a:t>.</a:t>
            </a:r>
          </a:p>
          <a:p>
            <a:endParaRPr lang="en-US" b="1" dirty="0" smtClean="0"/>
          </a:p>
          <a:p>
            <a:r>
              <a:rPr lang="en-US" b="1" dirty="0" err="1" smtClean="0"/>
              <a:t>PaaS</a:t>
            </a:r>
            <a:r>
              <a:rPr lang="en-US" b="1" dirty="0" smtClean="0"/>
              <a:t> (Platform as a Service)</a:t>
            </a:r>
            <a:r>
              <a:rPr lang="en-US" dirty="0" smtClean="0"/>
              <a:t/>
            </a:r>
            <a:br>
              <a:rPr lang="en-US" dirty="0" smtClean="0"/>
            </a:br>
            <a:r>
              <a:rPr lang="en-US" dirty="0" err="1" smtClean="0"/>
              <a:t>Paas</a:t>
            </a:r>
            <a:r>
              <a:rPr lang="en-US" dirty="0" smtClean="0"/>
              <a:t> is one level up from </a:t>
            </a:r>
            <a:r>
              <a:rPr lang="en-US" dirty="0" err="1" smtClean="0"/>
              <a:t>IaaS</a:t>
            </a:r>
            <a:r>
              <a:rPr lang="en-US" dirty="0" smtClean="0"/>
              <a:t>, where cloud providers not only take care of the components that </a:t>
            </a:r>
            <a:r>
              <a:rPr lang="en-US" dirty="0" err="1" smtClean="0"/>
              <a:t>IaaS</a:t>
            </a:r>
            <a:r>
              <a:rPr lang="en-US" dirty="0" smtClean="0"/>
              <a:t> does; but also manage the platform-level components like middleware and runtime. Middleware such as applications / web server (IIS, </a:t>
            </a:r>
            <a:r>
              <a:rPr lang="en-US" dirty="0" err="1" smtClean="0"/>
              <a:t>JBoss</a:t>
            </a:r>
            <a:r>
              <a:rPr lang="en-US" dirty="0" smtClean="0"/>
              <a:t>, Tomcat, etc.) and runtime (.NET Framework, Java runtime) will be pre-installed. As a customer, you just need to focus on managing application and data.</a:t>
            </a:r>
            <a:br>
              <a:rPr lang="en-US" dirty="0" smtClean="0"/>
            </a:br>
            <a:r>
              <a:rPr lang="en-US" dirty="0" smtClean="0"/>
              <a:t>Example of </a:t>
            </a:r>
            <a:r>
              <a:rPr lang="en-US" dirty="0" err="1" smtClean="0"/>
              <a:t>PaaS</a:t>
            </a:r>
            <a:r>
              <a:rPr lang="en-US" dirty="0" smtClean="0"/>
              <a:t> market player: </a:t>
            </a:r>
            <a:r>
              <a:rPr lang="en-US" dirty="0" smtClean="0">
                <a:hlinkClick r:id="rId5"/>
              </a:rPr>
              <a:t>Google </a:t>
            </a:r>
            <a:r>
              <a:rPr lang="en-US" dirty="0" err="1" smtClean="0">
                <a:hlinkClick r:id="rId5"/>
              </a:rPr>
              <a:t>AppEngine</a:t>
            </a:r>
            <a:r>
              <a:rPr lang="en-US" dirty="0" smtClean="0"/>
              <a:t>, </a:t>
            </a:r>
            <a:r>
              <a:rPr lang="en-US" dirty="0" smtClean="0">
                <a:hlinkClick r:id="rId3"/>
              </a:rPr>
              <a:t>Windows Azure Platform</a:t>
            </a:r>
            <a:r>
              <a:rPr lang="en-US" dirty="0" smtClean="0"/>
              <a:t>, and </a:t>
            </a:r>
            <a:r>
              <a:rPr lang="en-US" dirty="0" smtClean="0">
                <a:hlinkClick r:id="rId12"/>
              </a:rPr>
              <a:t>force.com</a:t>
            </a:r>
            <a:r>
              <a:rPr lang="en-US" dirty="0" smtClean="0"/>
              <a:t>.</a:t>
            </a:r>
          </a:p>
          <a:p>
            <a:endParaRPr lang="en-US" b="1" dirty="0" smtClean="0"/>
          </a:p>
          <a:p>
            <a:r>
              <a:rPr lang="en-US" b="1" dirty="0" err="1" smtClean="0"/>
              <a:t>SaaS</a:t>
            </a:r>
            <a:r>
              <a:rPr lang="en-US" b="1" dirty="0" smtClean="0"/>
              <a:t> (Software as a Service)</a:t>
            </a:r>
            <a:r>
              <a:rPr lang="en-US" dirty="0" smtClean="0"/>
              <a:t/>
            </a:r>
            <a:br>
              <a:rPr lang="en-US" dirty="0" smtClean="0"/>
            </a:br>
            <a:r>
              <a:rPr lang="en-US" dirty="0" err="1" smtClean="0"/>
              <a:t>SaaS</a:t>
            </a:r>
            <a:r>
              <a:rPr lang="en-US" dirty="0" smtClean="0"/>
              <a:t> is probably the most common one as we may have been using it, unaware that they are actually cloud services. </a:t>
            </a:r>
            <a:r>
              <a:rPr lang="en-US" dirty="0" err="1" smtClean="0"/>
              <a:t>SaaS</a:t>
            </a:r>
            <a:r>
              <a:rPr lang="en-US" dirty="0" smtClean="0"/>
              <a:t> takes care of all the stacks from networking to application level. You don’t even manage the application and data storage. All you need to do is to use the system.</a:t>
            </a:r>
            <a:br>
              <a:rPr lang="en-US" dirty="0" smtClean="0"/>
            </a:br>
            <a:r>
              <a:rPr lang="en-US" dirty="0" smtClean="0"/>
              <a:t>Example of </a:t>
            </a:r>
            <a:r>
              <a:rPr lang="en-US" dirty="0" err="1" smtClean="0"/>
              <a:t>SaaS</a:t>
            </a:r>
            <a:r>
              <a:rPr lang="en-US" dirty="0" smtClean="0"/>
              <a:t> market player: </a:t>
            </a:r>
            <a:r>
              <a:rPr lang="en-US" dirty="0" err="1" smtClean="0">
                <a:hlinkClick r:id="rId6"/>
              </a:rPr>
              <a:t>GMail</a:t>
            </a:r>
            <a:r>
              <a:rPr lang="en-US" dirty="0" smtClean="0"/>
              <a:t>, </a:t>
            </a:r>
            <a:r>
              <a:rPr lang="en-US" dirty="0" smtClean="0">
                <a:hlinkClick r:id="rId13"/>
              </a:rPr>
              <a:t>Office 365</a:t>
            </a:r>
            <a:r>
              <a:rPr lang="en-US" dirty="0" smtClean="0"/>
              <a:t>, and </a:t>
            </a:r>
            <a:r>
              <a:rPr lang="en-US" dirty="0" smtClean="0">
                <a:hlinkClick r:id="rId14"/>
              </a:rPr>
              <a:t>Google Docs</a:t>
            </a:r>
            <a:r>
              <a:rPr lang="en-US" dirty="0" smtClean="0"/>
              <a:t>.</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4</a:t>
            </a:fld>
            <a:endParaRPr lang="en-US"/>
          </a:p>
        </p:txBody>
      </p:sp>
    </p:spTree>
    <p:extLst>
      <p:ext uri="{BB962C8B-B14F-4D97-AF65-F5344CB8AC3E}">
        <p14:creationId xmlns:p14="http://schemas.microsoft.com/office/powerpoint/2010/main" val="113576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23</a:t>
            </a:fld>
            <a:endParaRPr lang="en-US"/>
          </a:p>
        </p:txBody>
      </p:sp>
    </p:spTree>
    <p:extLst>
      <p:ext uri="{BB962C8B-B14F-4D97-AF65-F5344CB8AC3E}">
        <p14:creationId xmlns:p14="http://schemas.microsoft.com/office/powerpoint/2010/main" val="118246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2945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25</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26</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34</a:t>
            </a:fld>
            <a:endParaRPr lang="en-US"/>
          </a:p>
        </p:txBody>
      </p:sp>
    </p:spTree>
    <p:extLst>
      <p:ext uri="{BB962C8B-B14F-4D97-AF65-F5344CB8AC3E}">
        <p14:creationId xmlns:p14="http://schemas.microsoft.com/office/powerpoint/2010/main" val="2460681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4126FEC-3464-43B9-A049-5903ADA2D4F1}" type="datetime1">
              <a:rPr lang="en-US" smtClean="0"/>
              <a:t>25/09/2017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3591553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BB57E3-D586-49B5-87BB-A9C68BCE1DF3}" type="datetime1">
              <a:rPr lang="en-US" smtClean="0"/>
              <a:t>25/09/2017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110075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71C967-7BF9-41CE-92BA-4F17CDF36855}" type="datetime1">
              <a:rPr lang="en-US" smtClean="0"/>
              <a:t>25/09/2017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065071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r>
              <a:t>Title Text</a:t>
            </a:r>
          </a:p>
        </p:txBody>
      </p:sp>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28305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7" name="Shape 47"/>
          <p:cNvSpPr>
            <a:spLocks noGrp="1"/>
          </p:cNvSpPr>
          <p:nvPr>
            <p:ph type="title"/>
          </p:nvPr>
        </p:nvSpPr>
        <p:spPr>
          <a:xfrm>
            <a:off x="401836" y="2607469"/>
            <a:ext cx="8340328" cy="1643063"/>
          </a:xfrm>
          <a:prstGeom prst="rect">
            <a:avLst/>
          </a:prstGeom>
        </p:spPr>
        <p:txBody>
          <a:bodyPr anchor="ctr"/>
          <a:lstStyle/>
          <a:p>
            <a:r>
              <a:t>Title Text</a:t>
            </a:r>
          </a:p>
        </p:txBody>
      </p:sp>
      <p:sp>
        <p:nvSpPr>
          <p:cNvPr id="48" name="Shape 48"/>
          <p:cNvSpPr>
            <a:spLocks noGrp="1"/>
          </p:cNvSpPr>
          <p:nvPr>
            <p:ph type="sldNum" sz="quarter" idx="2"/>
          </p:nvPr>
        </p:nvSpPr>
        <p:spPr>
          <a:xfrm>
            <a:off x="8626078" y="6465094"/>
            <a:ext cx="219385" cy="210812"/>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407610361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10EECE-5ED2-440D-B41B-4504849BF8A0}" type="datetime1">
              <a:rPr lang="en-US" smtClean="0">
                <a:solidFill>
                  <a:prstClr val="black">
                    <a:tint val="75000"/>
                  </a:prstClr>
                </a:solidFill>
              </a:rPr>
              <a:t>25/09/2017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2082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4B5A60-924F-42C0-B832-D91DD56D32D9}" type="datetime1">
              <a:rPr lang="en-US" smtClean="0">
                <a:solidFill>
                  <a:prstClr val="black">
                    <a:tint val="75000"/>
                  </a:prstClr>
                </a:solidFill>
              </a:rPr>
              <a:t>25/09/2017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6572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2BB3B7-BB93-4268-8552-8D154802D9A0}" type="datetime1">
              <a:rPr lang="en-US" smtClean="0">
                <a:solidFill>
                  <a:prstClr val="black">
                    <a:tint val="75000"/>
                  </a:prstClr>
                </a:solidFill>
              </a:rPr>
              <a:t>25/09/2017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1677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9C2187-CE91-42DA-8CAB-AF8B996AF555}" type="datetime1">
              <a:rPr lang="en-US" smtClean="0">
                <a:solidFill>
                  <a:prstClr val="black">
                    <a:tint val="75000"/>
                  </a:prstClr>
                </a:solidFill>
              </a:rPr>
              <a:t>25/09/2017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1941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D97155-F850-483D-95C2-0CFE0EB92765}" type="datetime1">
              <a:rPr lang="en-US" smtClean="0">
                <a:solidFill>
                  <a:prstClr val="black">
                    <a:tint val="75000"/>
                  </a:prstClr>
                </a:solidFill>
              </a:rPr>
              <a:t>25/09/2017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4557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808A4F-C72E-4D5F-957B-6CBEFEEB84D0}" type="datetime1">
              <a:rPr lang="en-US" smtClean="0">
                <a:solidFill>
                  <a:prstClr val="black">
                    <a:tint val="75000"/>
                  </a:prstClr>
                </a:solidFill>
              </a:rPr>
              <a:t>25/09/2017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7790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8148D3-D34F-4160-9034-0D490CAB5E58}" type="datetime1">
              <a:rPr lang="en-US" smtClean="0"/>
              <a:t>25/09/2017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880548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9A17D-9864-4001-A333-84DD7A9602A7}" type="datetime1">
              <a:rPr lang="en-US" smtClean="0">
                <a:solidFill>
                  <a:prstClr val="black">
                    <a:tint val="75000"/>
                  </a:prstClr>
                </a:solidFill>
              </a:rPr>
              <a:t>25/09/2017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2168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9D21C0-20C7-4777-BD90-99C9C2B87868}" type="datetime1">
              <a:rPr lang="en-US" smtClean="0">
                <a:solidFill>
                  <a:prstClr val="black">
                    <a:tint val="75000"/>
                  </a:prstClr>
                </a:solidFill>
              </a:rPr>
              <a:t>25/09/2017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6186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18F8C-D569-4A46-A2D9-BA4D063353E2}" type="datetime1">
              <a:rPr lang="en-US" smtClean="0">
                <a:solidFill>
                  <a:prstClr val="black">
                    <a:tint val="75000"/>
                  </a:prstClr>
                </a:solidFill>
              </a:rPr>
              <a:t>25/09/2017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20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27A45F-7056-479B-BD8C-381BE44C65D3}" type="datetime1">
              <a:rPr lang="en-US" smtClean="0">
                <a:solidFill>
                  <a:prstClr val="black">
                    <a:tint val="75000"/>
                  </a:prstClr>
                </a:solidFill>
              </a:rPr>
              <a:t>25/09/2017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9110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B400E5-5AA6-438B-A24F-A5725A6F712B}" type="datetime1">
              <a:rPr lang="en-US" smtClean="0">
                <a:solidFill>
                  <a:prstClr val="black">
                    <a:tint val="75000"/>
                  </a:prstClr>
                </a:solidFill>
              </a:rPr>
              <a:t>25/09/2017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0197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3038B0-0A1E-4B67-BB04-6F01DC31272E}" type="datetime1">
              <a:rPr lang="en-US" smtClean="0"/>
              <a:t>25/09/2017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34370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4CD741B-BB6A-4973-82BF-77B6C381DA8A}" type="datetime1">
              <a:rPr lang="en-US" smtClean="0"/>
              <a:t>25/09/2017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6480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ABE7E3-C800-4FE3-9A47-80C3E570C0C5}" type="datetime1">
              <a:rPr lang="en-US" smtClean="0"/>
              <a:t>25/09/2017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803513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82E35D-CA7D-4C62-8013-38F881EAE9EB}" type="datetime1">
              <a:rPr lang="en-US" smtClean="0"/>
              <a:t>25/09/2017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201135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5C04B0-B68E-4821-804C-67F63CA6DBD4}" type="datetime1">
              <a:rPr lang="en-US" smtClean="0"/>
              <a:t>25/09/2017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470263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69EB57-E6CA-4587-B420-43DB73557E4D}" type="datetime1">
              <a:rPr lang="en-US" smtClean="0"/>
              <a:t>25/09/2017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97274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A59F66-7471-4694-8662-8E568025971F}" type="datetime1">
              <a:rPr lang="en-US" smtClean="0"/>
              <a:t>25/09/2017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5102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4EA2D-BA25-491E-AD30-2A508748EC0A}" type="datetime1">
              <a:rPr lang="en-US" smtClean="0"/>
              <a:t>25/09/2017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t>‹#›</a:t>
            </a:fld>
            <a:endParaRPr lang="en-US"/>
          </a:p>
        </p:txBody>
      </p:sp>
    </p:spTree>
    <p:extLst>
      <p:ext uri="{BB962C8B-B14F-4D97-AF65-F5344CB8AC3E}">
        <p14:creationId xmlns:p14="http://schemas.microsoft.com/office/powerpoint/2010/main" val="2670798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8" r:id="rId12"/>
    <p:sldLayoutId id="2147483709"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4146E8-3356-45A7-847B-BE129C70A1E0}" type="datetime1">
              <a:rPr lang="en-US" smtClean="0">
                <a:solidFill>
                  <a:prstClr val="black">
                    <a:tint val="75000"/>
                  </a:prstClr>
                </a:solidFill>
              </a:rPr>
              <a:t>25/09/2017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3449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gif"/></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12.xml"/><Relationship Id="rId4" Type="http://schemas.openxmlformats.org/officeDocument/2006/relationships/image" Target="../media/image25.ti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tif"/></Relationships>
</file>

<file path=ppt/slides/_rels/slide21.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d3kbcqa49mib13.cloudfront.net/spark-2.2.0-bin-hadoop2.7.tgz"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d3kbcqa49mib13.cloudfront.net/spark-2.2.0-bin-hadoop2.7.tgz"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cse.ust.hk/msbd5003/nb/rdd.ipynb"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971800"/>
            <a:ext cx="7391400" cy="8382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What is the Cloud?</a:t>
            </a:r>
            <a:endParaRPr lang="en-US" sz="5400" b="1" spc="-150" dirty="0" smtClean="0">
              <a:solidFill>
                <a:schemeClr val="tx2">
                  <a:lumMod val="50000"/>
                </a:schemeClr>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0ED31DCE-0A0A-4356-A958-819389B1C923}" type="slidenum">
              <a:rPr lang="en-US" smtClean="0"/>
              <a:t>1</a:t>
            </a:fld>
            <a:endParaRPr lang="en-US"/>
          </a:p>
        </p:txBody>
      </p:sp>
    </p:spTree>
    <p:extLst>
      <p:ext uri="{BB962C8B-B14F-4D97-AF65-F5344CB8AC3E}">
        <p14:creationId xmlns:p14="http://schemas.microsoft.com/office/powerpoint/2010/main" val="3905316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prstGeom prst="rect">
            <a:avLst/>
          </a:prstGeom>
        </p:spPr>
        <p:txBody>
          <a:bodyPr/>
          <a:lstStyle/>
          <a:p>
            <a:r>
              <a:t>Hybrid Cloud</a:t>
            </a:r>
          </a:p>
        </p:txBody>
      </p:sp>
      <p:sp>
        <p:nvSpPr>
          <p:cNvPr id="171" name="Shape 171"/>
          <p:cNvSpPr>
            <a:spLocks noGrp="1"/>
          </p:cNvSpPr>
          <p:nvPr>
            <p:ph type="body" idx="1"/>
          </p:nvPr>
        </p:nvSpPr>
        <p:spPr>
          <a:prstGeom prst="rect">
            <a:avLst/>
          </a:prstGeom>
        </p:spPr>
        <p:txBody>
          <a:bodyPr/>
          <a:lstStyle/>
          <a:p>
            <a:pPr>
              <a:defRPr sz="3200"/>
            </a:pPr>
            <a:r>
              <a:t>Composed of multiple clouds (private, public, etc.) that remain independent entities, but interoperate using standard or proprietary protocols</a:t>
            </a:r>
          </a:p>
          <a:p>
            <a:pPr>
              <a:defRPr sz="3200"/>
            </a:pPr>
            <a:r>
              <a:t>Banks, hospitals, government</a:t>
            </a:r>
          </a:p>
        </p:txBody>
      </p:sp>
      <p:sp>
        <p:nvSpPr>
          <p:cNvPr id="172" name="Shape 172"/>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pic>
        <p:nvPicPr>
          <p:cNvPr id="173" name="pasted-image.jpg"/>
          <p:cNvPicPr>
            <a:picLocks noChangeAspect="1"/>
          </p:cNvPicPr>
          <p:nvPr/>
        </p:nvPicPr>
        <p:blipFill>
          <a:blip r:embed="rId2">
            <a:extLst/>
          </a:blip>
          <a:stretch>
            <a:fillRect/>
          </a:stretch>
        </p:blipFill>
        <p:spPr>
          <a:xfrm>
            <a:off x="786336" y="4439101"/>
            <a:ext cx="3787221" cy="1325528"/>
          </a:xfrm>
          <a:prstGeom prst="rect">
            <a:avLst/>
          </a:prstGeom>
          <a:ln w="12700">
            <a:miter lim="400000"/>
          </a:ln>
        </p:spPr>
      </p:pic>
      <p:pic>
        <p:nvPicPr>
          <p:cNvPr id="174" name="pasted-image.jpg"/>
          <p:cNvPicPr>
            <a:picLocks noChangeAspect="1"/>
          </p:cNvPicPr>
          <p:nvPr/>
        </p:nvPicPr>
        <p:blipFill>
          <a:blip r:embed="rId3">
            <a:extLst/>
          </a:blip>
          <a:stretch>
            <a:fillRect/>
          </a:stretch>
        </p:blipFill>
        <p:spPr>
          <a:xfrm>
            <a:off x="4760047" y="4405337"/>
            <a:ext cx="3121367" cy="1393055"/>
          </a:xfrm>
          <a:prstGeom prst="rect">
            <a:avLst/>
          </a:prstGeom>
          <a:ln w="12700">
            <a:miter lim="400000"/>
          </a:ln>
        </p:spPr>
      </p:pic>
    </p:spTree>
    <p:extLst>
      <p:ext uri="{BB962C8B-B14F-4D97-AF65-F5344CB8AC3E}">
        <p14:creationId xmlns:p14="http://schemas.microsoft.com/office/powerpoint/2010/main" val="152667600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prstGeom prst="rect">
            <a:avLst/>
          </a:prstGeom>
        </p:spPr>
        <p:txBody>
          <a:bodyPr/>
          <a:lstStyle/>
          <a:p>
            <a:r>
              <a:t>Hybrid Cloud</a:t>
            </a:r>
          </a:p>
        </p:txBody>
      </p:sp>
      <p:sp>
        <p:nvSpPr>
          <p:cNvPr id="177" name="Shape 177"/>
          <p:cNvSpPr>
            <a:spLocks noGrp="1"/>
          </p:cNvSpPr>
          <p:nvPr>
            <p:ph type="body" idx="1"/>
          </p:nvPr>
        </p:nvSpPr>
        <p:spPr>
          <a:prstGeom prst="rect">
            <a:avLst/>
          </a:prstGeom>
        </p:spPr>
        <p:txBody>
          <a:bodyPr/>
          <a:lstStyle>
            <a:lvl1pPr>
              <a:defRPr sz="3200"/>
            </a:lvl1pPr>
          </a:lstStyle>
          <a:p>
            <a:r>
              <a:t>Allows applications and data to flow across clouds</a:t>
            </a:r>
          </a:p>
        </p:txBody>
      </p:sp>
      <p:sp>
        <p:nvSpPr>
          <p:cNvPr id="178" name="Shape 178"/>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pic>
        <p:nvPicPr>
          <p:cNvPr id="179" name="pasted-image.png"/>
          <p:cNvPicPr>
            <a:picLocks noChangeAspect="1"/>
          </p:cNvPicPr>
          <p:nvPr/>
        </p:nvPicPr>
        <p:blipFill>
          <a:blip r:embed="rId2">
            <a:extLst/>
          </a:blip>
          <a:stretch>
            <a:fillRect/>
          </a:stretch>
        </p:blipFill>
        <p:spPr>
          <a:xfrm>
            <a:off x="1712523" y="2390700"/>
            <a:ext cx="5718954" cy="3660131"/>
          </a:xfrm>
          <a:prstGeom prst="rect">
            <a:avLst/>
          </a:prstGeom>
          <a:ln w="12700">
            <a:miter lim="400000"/>
          </a:ln>
        </p:spPr>
      </p:pic>
      <p:sp>
        <p:nvSpPr>
          <p:cNvPr id="180" name="Shape 180"/>
          <p:cNvSpPr/>
          <p:nvPr/>
        </p:nvSpPr>
        <p:spPr>
          <a:xfrm>
            <a:off x="5960575" y="6224893"/>
            <a:ext cx="1365310"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200"/>
            </a:lvl1pPr>
          </a:lstStyle>
          <a:p>
            <a:r>
              <a:rPr sz="1547"/>
              <a:t>Copyright: iWeb</a:t>
            </a:r>
          </a:p>
        </p:txBody>
      </p:sp>
    </p:spTree>
    <p:extLst>
      <p:ext uri="{BB962C8B-B14F-4D97-AF65-F5344CB8AC3E}">
        <p14:creationId xmlns:p14="http://schemas.microsoft.com/office/powerpoint/2010/main" val="379129559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p>
            <a:r>
              <a:t>Cloud Service Models</a:t>
            </a:r>
          </a:p>
        </p:txBody>
      </p:sp>
      <p:sp>
        <p:nvSpPr>
          <p:cNvPr id="183" name="Shape 1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Tree>
    <p:extLst>
      <p:ext uri="{BB962C8B-B14F-4D97-AF65-F5344CB8AC3E}">
        <p14:creationId xmlns:p14="http://schemas.microsoft.com/office/powerpoint/2010/main" val="41308469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p:nvPr>
        </p:nvSpPr>
        <p:spPr>
          <a:prstGeom prst="rect">
            <a:avLst/>
          </a:prstGeom>
        </p:spPr>
        <p:txBody>
          <a:bodyPr/>
          <a:lstStyle/>
          <a:p>
            <a:r>
              <a:t>Cloud computing stack</a:t>
            </a:r>
          </a:p>
        </p:txBody>
      </p:sp>
      <p:sp>
        <p:nvSpPr>
          <p:cNvPr id="186" name="Shape 186"/>
          <p:cNvSpPr>
            <a:spLocks noGrp="1"/>
          </p:cNvSpPr>
          <p:nvPr>
            <p:ph type="body" idx="1"/>
          </p:nvPr>
        </p:nvSpPr>
        <p:spPr>
          <a:prstGeom prst="rect">
            <a:avLst/>
          </a:prstGeom>
        </p:spPr>
        <p:txBody>
          <a:bodyPr/>
          <a:lstStyle/>
          <a:p>
            <a:endParaRPr/>
          </a:p>
        </p:txBody>
      </p:sp>
      <p:sp>
        <p:nvSpPr>
          <p:cNvPr id="187" name="Shape 18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pic>
        <p:nvPicPr>
          <p:cNvPr id="188" name="pasted-image.pdf"/>
          <p:cNvPicPr>
            <a:picLocks noChangeAspect="1"/>
          </p:cNvPicPr>
          <p:nvPr/>
        </p:nvPicPr>
        <p:blipFill>
          <a:blip r:embed="rId2">
            <a:extLst/>
          </a:blip>
          <a:stretch>
            <a:fillRect/>
          </a:stretch>
        </p:blipFill>
        <p:spPr>
          <a:xfrm>
            <a:off x="508871" y="1509826"/>
            <a:ext cx="8126258" cy="4217860"/>
          </a:xfrm>
          <a:prstGeom prst="rect">
            <a:avLst/>
          </a:prstGeom>
          <a:ln w="12700">
            <a:miter lim="400000"/>
          </a:ln>
        </p:spPr>
      </p:pic>
    </p:spTree>
    <p:extLst>
      <p:ext uri="{BB962C8B-B14F-4D97-AF65-F5344CB8AC3E}">
        <p14:creationId xmlns:p14="http://schemas.microsoft.com/office/powerpoint/2010/main" val="3550116141"/>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prstGeom prst="rect">
            <a:avLst/>
          </a:prstGeom>
        </p:spPr>
        <p:txBody>
          <a:bodyPr/>
          <a:lstStyle/>
          <a:p>
            <a:r>
              <a:t>Infrastructure-as-a-Service</a:t>
            </a:r>
          </a:p>
        </p:txBody>
      </p:sp>
      <p:sp>
        <p:nvSpPr>
          <p:cNvPr id="195" name="Shape 195"/>
          <p:cNvSpPr>
            <a:spLocks noGrp="1"/>
          </p:cNvSpPr>
          <p:nvPr>
            <p:ph type="body" idx="1"/>
          </p:nvPr>
        </p:nvSpPr>
        <p:spPr>
          <a:prstGeom prst="rect">
            <a:avLst/>
          </a:prstGeom>
        </p:spPr>
        <p:txBody>
          <a:bodyPr>
            <a:normAutofit lnSpcReduction="10000"/>
          </a:bodyPr>
          <a:lstStyle/>
          <a:p>
            <a:r>
              <a:t>Providers give you the computing infrastructure made available as a service. You get “bare-metal” machines.</a:t>
            </a:r>
          </a:p>
          <a:p>
            <a:r>
              <a:t>Providers manage a large pool of resources, and use virtualization to dynamically allocate</a:t>
            </a:r>
          </a:p>
          <a:p>
            <a:r>
              <a:t>Customers “rent” these physical resources to customize their own infrastructure</a:t>
            </a:r>
          </a:p>
          <a:p>
            <a:r>
              <a:t>Full control of OS, storage, applications, and some networking components (e.g., firewalls)</a:t>
            </a:r>
          </a:p>
        </p:txBody>
      </p:sp>
      <p:sp>
        <p:nvSpPr>
          <p:cNvPr id="196" name="Shape 19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Tree>
    <p:extLst>
      <p:ext uri="{BB962C8B-B14F-4D97-AF65-F5344CB8AC3E}">
        <p14:creationId xmlns:p14="http://schemas.microsoft.com/office/powerpoint/2010/main" val="2379177870"/>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prstGeom prst="rect">
            <a:avLst/>
          </a:prstGeom>
        </p:spPr>
        <p:txBody>
          <a:bodyPr/>
          <a:lstStyle/>
          <a:p>
            <a:r>
              <a:t>Infrastructure-as-a-Service</a:t>
            </a:r>
          </a:p>
        </p:txBody>
      </p:sp>
      <p:sp>
        <p:nvSpPr>
          <p:cNvPr id="199" name="Shape 19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pic>
        <p:nvPicPr>
          <p:cNvPr id="200" name="pasted-image.jpg"/>
          <p:cNvPicPr>
            <a:picLocks noChangeAspect="1"/>
          </p:cNvPicPr>
          <p:nvPr/>
        </p:nvPicPr>
        <p:blipFill>
          <a:blip r:embed="rId2">
            <a:extLst/>
          </a:blip>
          <a:stretch>
            <a:fillRect/>
          </a:stretch>
        </p:blipFill>
        <p:spPr>
          <a:xfrm>
            <a:off x="3899859" y="2201793"/>
            <a:ext cx="1226504" cy="1295668"/>
          </a:xfrm>
          <a:prstGeom prst="rect">
            <a:avLst/>
          </a:prstGeom>
          <a:ln w="12700">
            <a:miter lim="400000"/>
          </a:ln>
        </p:spPr>
      </p:pic>
      <p:pic>
        <p:nvPicPr>
          <p:cNvPr id="201" name="pasted-image.jpg"/>
          <p:cNvPicPr>
            <a:picLocks noChangeAspect="1"/>
          </p:cNvPicPr>
          <p:nvPr/>
        </p:nvPicPr>
        <p:blipFill>
          <a:blip r:embed="rId3">
            <a:extLst/>
          </a:blip>
          <a:stretch>
            <a:fillRect/>
          </a:stretch>
        </p:blipFill>
        <p:spPr>
          <a:xfrm>
            <a:off x="1301320" y="1747242"/>
            <a:ext cx="1687712" cy="2384227"/>
          </a:xfrm>
          <a:prstGeom prst="rect">
            <a:avLst/>
          </a:prstGeom>
          <a:ln w="12700">
            <a:miter lim="400000"/>
          </a:ln>
        </p:spPr>
      </p:pic>
      <p:pic>
        <p:nvPicPr>
          <p:cNvPr id="202" name="2960-48.gif"/>
          <p:cNvPicPr>
            <a:picLocks noChangeAspect="1"/>
          </p:cNvPicPr>
          <p:nvPr/>
        </p:nvPicPr>
        <p:blipFill>
          <a:blip r:embed="rId4">
            <a:extLst/>
          </a:blip>
          <a:stretch>
            <a:fillRect/>
          </a:stretch>
        </p:blipFill>
        <p:spPr>
          <a:xfrm>
            <a:off x="5823680" y="2221984"/>
            <a:ext cx="2019000" cy="1614806"/>
          </a:xfrm>
          <a:prstGeom prst="rect">
            <a:avLst/>
          </a:prstGeom>
          <a:ln w="12700">
            <a:miter lim="400000"/>
          </a:ln>
        </p:spPr>
      </p:pic>
      <p:pic>
        <p:nvPicPr>
          <p:cNvPr id="203" name="pasted-image.pdf"/>
          <p:cNvPicPr>
            <a:picLocks noChangeAspect="1"/>
          </p:cNvPicPr>
          <p:nvPr/>
        </p:nvPicPr>
        <p:blipFill>
          <a:blip r:embed="rId5">
            <a:extLst/>
          </a:blip>
          <a:stretch>
            <a:fillRect/>
          </a:stretch>
        </p:blipFill>
        <p:spPr>
          <a:xfrm>
            <a:off x="-182993" y="4003476"/>
            <a:ext cx="9392208" cy="2698758"/>
          </a:xfrm>
          <a:prstGeom prst="rect">
            <a:avLst/>
          </a:prstGeom>
          <a:ln w="12700">
            <a:miter lim="400000"/>
          </a:ln>
        </p:spPr>
      </p:pic>
    </p:spTree>
    <p:extLst>
      <p:ext uri="{BB962C8B-B14F-4D97-AF65-F5344CB8AC3E}">
        <p14:creationId xmlns:p14="http://schemas.microsoft.com/office/powerpoint/2010/main" val="390707266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p:cNvSpPr>
          <p:nvPr>
            <p:ph type="title"/>
          </p:nvPr>
        </p:nvSpPr>
        <p:spPr>
          <a:prstGeom prst="rect">
            <a:avLst/>
          </a:prstGeom>
        </p:spPr>
        <p:txBody>
          <a:bodyPr/>
          <a:lstStyle/>
          <a:p>
            <a:r>
              <a:t>IaaS use case</a:t>
            </a:r>
          </a:p>
        </p:txBody>
      </p:sp>
      <p:sp>
        <p:nvSpPr>
          <p:cNvPr id="206" name="Shape 206"/>
          <p:cNvSpPr>
            <a:spLocks noGrp="1"/>
          </p:cNvSpPr>
          <p:nvPr>
            <p:ph type="body" idx="1"/>
          </p:nvPr>
        </p:nvSpPr>
        <p:spPr>
          <a:prstGeom prst="rect">
            <a:avLst/>
          </a:prstGeom>
        </p:spPr>
        <p:txBody>
          <a:bodyPr/>
          <a:lstStyle/>
          <a:p>
            <a:r>
              <a:t>Netflix rents thousands of servers, terabytes of storage from Amazon Web Services (AWS)</a:t>
            </a:r>
          </a:p>
          <a:p>
            <a:r>
              <a:t>Develop and deploy specialized software for transcoding, storage, streaming, analytics, etc. on top of it</a:t>
            </a:r>
          </a:p>
          <a:p>
            <a:r>
              <a:t>Is able to support tens of millions of connected devices, used by 40+ million users from 40+ countries</a:t>
            </a:r>
          </a:p>
        </p:txBody>
      </p:sp>
      <p:sp>
        <p:nvSpPr>
          <p:cNvPr id="207" name="Shape 2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pic>
        <p:nvPicPr>
          <p:cNvPr id="208" name="pasted-image.jpg"/>
          <p:cNvPicPr>
            <a:picLocks noChangeAspect="1"/>
          </p:cNvPicPr>
          <p:nvPr/>
        </p:nvPicPr>
        <p:blipFill>
          <a:blip r:embed="rId2">
            <a:extLst/>
          </a:blip>
          <a:stretch>
            <a:fillRect/>
          </a:stretch>
        </p:blipFill>
        <p:spPr>
          <a:xfrm>
            <a:off x="5342930" y="5140523"/>
            <a:ext cx="2678907" cy="1500188"/>
          </a:xfrm>
          <a:prstGeom prst="rect">
            <a:avLst/>
          </a:prstGeom>
          <a:ln w="12700">
            <a:miter lim="400000"/>
          </a:ln>
        </p:spPr>
      </p:pic>
    </p:spTree>
    <p:extLst>
      <p:ext uri="{BB962C8B-B14F-4D97-AF65-F5344CB8AC3E}">
        <p14:creationId xmlns:p14="http://schemas.microsoft.com/office/powerpoint/2010/main" val="293750646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prstGeom prst="rect">
            <a:avLst/>
          </a:prstGeom>
        </p:spPr>
        <p:txBody>
          <a:bodyPr/>
          <a:lstStyle/>
          <a:p>
            <a:r>
              <a:t>Platform-as-a-Service (PaaS)</a:t>
            </a:r>
          </a:p>
        </p:txBody>
      </p:sp>
      <p:sp>
        <p:nvSpPr>
          <p:cNvPr id="211" name="Shape 211"/>
          <p:cNvSpPr>
            <a:spLocks noGrp="1"/>
          </p:cNvSpPr>
          <p:nvPr>
            <p:ph type="body" idx="1"/>
          </p:nvPr>
        </p:nvSpPr>
        <p:spPr>
          <a:prstGeom prst="rect">
            <a:avLst/>
          </a:prstGeom>
        </p:spPr>
        <p:txBody>
          <a:bodyPr/>
          <a:lstStyle/>
          <a:p>
            <a:r>
              <a:t>Providers give you a software platform, or middleware, where applications run</a:t>
            </a:r>
          </a:p>
          <a:p>
            <a:r>
              <a:t>You develop and maintain and deploy your own software on top of the platform</a:t>
            </a:r>
          </a:p>
          <a:p>
            <a:r>
              <a:t>The hardware needed for running the software is automatically managed by the platform. You can’t explicitly ask for resources.</a:t>
            </a:r>
          </a:p>
        </p:txBody>
      </p:sp>
      <p:sp>
        <p:nvSpPr>
          <p:cNvPr id="212" name="Shape 21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Tree>
    <p:extLst>
      <p:ext uri="{BB962C8B-B14F-4D97-AF65-F5344CB8AC3E}">
        <p14:creationId xmlns:p14="http://schemas.microsoft.com/office/powerpoint/2010/main" val="3767474255"/>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title"/>
          </p:nvPr>
        </p:nvSpPr>
        <p:spPr>
          <a:prstGeom prst="rect">
            <a:avLst/>
          </a:prstGeom>
        </p:spPr>
        <p:txBody>
          <a:bodyPr/>
          <a:lstStyle/>
          <a:p>
            <a:r>
              <a:t>PaaS</a:t>
            </a:r>
          </a:p>
        </p:txBody>
      </p:sp>
      <p:sp>
        <p:nvSpPr>
          <p:cNvPr id="215" name="Shape 215"/>
          <p:cNvSpPr>
            <a:spLocks noGrp="1"/>
          </p:cNvSpPr>
          <p:nvPr>
            <p:ph type="body" idx="1"/>
          </p:nvPr>
        </p:nvSpPr>
        <p:spPr>
          <a:prstGeom prst="rect">
            <a:avLst/>
          </a:prstGeom>
        </p:spPr>
        <p:txBody>
          <a:bodyPr>
            <a:normAutofit/>
          </a:bodyPr>
          <a:lstStyle/>
          <a:p>
            <a:r>
              <a:rPr dirty="0"/>
              <a:t>You have automatic scalability, without having to respond to request </a:t>
            </a:r>
            <a:r>
              <a:rPr/>
              <a:t>load </a:t>
            </a:r>
            <a:r>
              <a:rPr smtClean="0"/>
              <a:t>increase/decrease</a:t>
            </a:r>
            <a:endParaRPr lang="en-US" dirty="0" smtClean="0"/>
          </a:p>
          <a:p>
            <a:r>
              <a:rPr smtClean="0"/>
              <a:t>No </a:t>
            </a:r>
            <a:r>
              <a:rPr dirty="0"/>
              <a:t>control of OS, storage, or network, but can control the deployed applications and host </a:t>
            </a:r>
            <a:r>
              <a:rPr dirty="0" smtClean="0"/>
              <a:t>environment</a:t>
            </a:r>
            <a:endParaRPr lang="en-US" dirty="0" smtClean="0"/>
          </a:p>
          <a:p>
            <a:r>
              <a:rPr lang="en-US" dirty="0"/>
              <a:t>Best for web apps</a:t>
            </a:r>
          </a:p>
          <a:p>
            <a:r>
              <a:rPr lang="en-US" dirty="0"/>
              <a:t>Language and API support: Python, Java, PHP, and Go</a:t>
            </a:r>
          </a:p>
          <a:p>
            <a:pPr>
              <a:spcBef>
                <a:spcPts val="3375"/>
              </a:spcBef>
            </a:pPr>
            <a:endParaRPr dirty="0"/>
          </a:p>
        </p:txBody>
      </p:sp>
      <p:sp>
        <p:nvSpPr>
          <p:cNvPr id="216" name="Shape 21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Tree>
    <p:extLst>
      <p:ext uri="{BB962C8B-B14F-4D97-AF65-F5344CB8AC3E}">
        <p14:creationId xmlns:p14="http://schemas.microsoft.com/office/powerpoint/2010/main" val="1888533817"/>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p>
            <a:r>
              <a:t>Software-as-a-Service (SaaS)</a:t>
            </a:r>
          </a:p>
        </p:txBody>
      </p:sp>
      <p:sp>
        <p:nvSpPr>
          <p:cNvPr id="227" name="Shape 227"/>
          <p:cNvSpPr>
            <a:spLocks noGrp="1"/>
          </p:cNvSpPr>
          <p:nvPr>
            <p:ph type="body" idx="1"/>
          </p:nvPr>
        </p:nvSpPr>
        <p:spPr>
          <a:prstGeom prst="rect">
            <a:avLst/>
          </a:prstGeom>
        </p:spPr>
        <p:txBody>
          <a:bodyPr/>
          <a:lstStyle/>
          <a:p>
            <a:r>
              <a:t>Providers give you a piece of software/application. They take care of updating, and maintaining it.</a:t>
            </a:r>
          </a:p>
          <a:p>
            <a:r>
              <a:t>You simply use the software through the Internet.</a:t>
            </a:r>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grpSp>
        <p:nvGrpSpPr>
          <p:cNvPr id="232" name="Group 232"/>
          <p:cNvGrpSpPr/>
          <p:nvPr/>
        </p:nvGrpSpPr>
        <p:grpSpPr>
          <a:xfrm>
            <a:off x="155948" y="4236459"/>
            <a:ext cx="8393643" cy="1730709"/>
            <a:chOff x="0" y="0"/>
            <a:chExt cx="11937624" cy="2461452"/>
          </a:xfrm>
        </p:grpSpPr>
        <p:pic>
          <p:nvPicPr>
            <p:cNvPr id="229" name="pasted-image.tif"/>
            <p:cNvPicPr>
              <a:picLocks noChangeAspect="1"/>
            </p:cNvPicPr>
            <p:nvPr/>
          </p:nvPicPr>
          <p:blipFill>
            <a:blip r:embed="rId2">
              <a:extLst/>
            </a:blip>
            <a:stretch>
              <a:fillRect/>
            </a:stretch>
          </p:blipFill>
          <p:spPr>
            <a:xfrm>
              <a:off x="0" y="0"/>
              <a:ext cx="5367078" cy="2461453"/>
            </a:xfrm>
            <a:prstGeom prst="rect">
              <a:avLst/>
            </a:prstGeom>
            <a:ln w="12700" cap="flat">
              <a:noFill/>
              <a:miter lim="400000"/>
            </a:ln>
            <a:effectLst/>
          </p:spPr>
        </p:pic>
        <p:pic>
          <p:nvPicPr>
            <p:cNvPr id="230" name="pasted-image.tif"/>
            <p:cNvPicPr>
              <a:picLocks noChangeAspect="1"/>
            </p:cNvPicPr>
            <p:nvPr/>
          </p:nvPicPr>
          <p:blipFill>
            <a:blip r:embed="rId3">
              <a:extLst/>
            </a:blip>
            <a:stretch>
              <a:fillRect/>
            </a:stretch>
          </p:blipFill>
          <p:spPr>
            <a:xfrm>
              <a:off x="5155690" y="105810"/>
              <a:ext cx="2249833" cy="2249833"/>
            </a:xfrm>
            <a:prstGeom prst="rect">
              <a:avLst/>
            </a:prstGeom>
            <a:ln w="12700" cap="flat">
              <a:noFill/>
              <a:miter lim="400000"/>
            </a:ln>
            <a:effectLst/>
          </p:spPr>
        </p:pic>
        <p:pic>
          <p:nvPicPr>
            <p:cNvPr id="231" name="pasted-image.tif"/>
            <p:cNvPicPr>
              <a:picLocks noChangeAspect="1"/>
            </p:cNvPicPr>
            <p:nvPr/>
          </p:nvPicPr>
          <p:blipFill>
            <a:blip r:embed="rId4">
              <a:extLst/>
            </a:blip>
            <a:stretch>
              <a:fillRect/>
            </a:stretch>
          </p:blipFill>
          <p:spPr>
            <a:xfrm>
              <a:off x="7822824" y="665576"/>
              <a:ext cx="4114801" cy="1130301"/>
            </a:xfrm>
            <a:prstGeom prst="rect">
              <a:avLst/>
            </a:prstGeom>
            <a:ln w="12700" cap="flat">
              <a:noFill/>
              <a:miter lim="400000"/>
            </a:ln>
            <a:effectLst/>
          </p:spPr>
        </p:pic>
      </p:grpSp>
    </p:spTree>
    <p:extLst>
      <p:ext uri="{BB962C8B-B14F-4D97-AF65-F5344CB8AC3E}">
        <p14:creationId xmlns:p14="http://schemas.microsoft.com/office/powerpoint/2010/main" val="131955006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in a Nutshell</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85800" y="1600200"/>
            <a:ext cx="8077200" cy="2819400"/>
          </a:xfrm>
        </p:spPr>
        <p:txBody>
          <a:bodyPr>
            <a:noAutofit/>
          </a:bodyPr>
          <a:lstStyle/>
          <a:p>
            <a:pPr algn="l">
              <a:buSzPct val="75000"/>
            </a:pPr>
            <a:r>
              <a:rPr lang="en-US" sz="2400" b="1" dirty="0" smtClean="0">
                <a:solidFill>
                  <a:schemeClr val="accent1">
                    <a:lumMod val="50000"/>
                  </a:schemeClr>
                </a:solidFill>
                <a:latin typeface="Arial" pitchFamily="34" charset="0"/>
                <a:cs typeface="Arial" pitchFamily="34" charset="0"/>
              </a:rPr>
              <a:t>Cloud Computing is the transformation of computer hardware, software and networks into a Utility just like the your Electric Company, Water Company, or Gas Company.</a:t>
            </a:r>
          </a:p>
          <a:p>
            <a:pPr algn="l">
              <a:buSzPct val="75000"/>
            </a:pPr>
            <a:r>
              <a:rPr lang="pt-BR" sz="2400" b="1" dirty="0">
                <a:solidFill>
                  <a:schemeClr val="accent1">
                    <a:lumMod val="50000"/>
                  </a:schemeClr>
                </a:solidFill>
                <a:latin typeface="Arial" pitchFamily="34" charset="0"/>
                <a:cs typeface="Arial" pitchFamily="34" charset="0"/>
              </a:rPr>
              <a:t>1 instance runs 1000 h = 1000 instances run 1 h</a:t>
            </a:r>
            <a:endParaRPr lang="en-US" sz="2400" b="1" dirty="0" smtClean="0">
              <a:solidFill>
                <a:schemeClr val="accent1">
                  <a:lumMod val="50000"/>
                </a:schemeClr>
              </a:solidFill>
              <a:latin typeface="Arial" pitchFamily="34" charset="0"/>
              <a:cs typeface="Arial"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758" y="3627120"/>
            <a:ext cx="1816442" cy="2240280"/>
          </a:xfrm>
          <a:prstGeom prst="rect">
            <a:avLst/>
          </a:prstGeom>
          <a:ln>
            <a:noFill/>
          </a:ln>
          <a:effectLst>
            <a:outerShdw blurRad="225425" dist="50800" dir="5220000" algn="ctr">
              <a:srgbClr val="000000">
                <a:alpha val="33000"/>
              </a:srgbClr>
            </a:outerShdw>
            <a:softEdge rad="127000"/>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3566" y="3629806"/>
            <a:ext cx="1807434" cy="2237594"/>
          </a:xfrm>
          <a:prstGeom prst="rect">
            <a:avLst/>
          </a:prstGeom>
          <a:ln>
            <a:noFill/>
          </a:ln>
          <a:effectLst>
            <a:outerShdw blurRad="225425" dist="50800" dir="5220000" algn="ctr">
              <a:srgbClr val="000000">
                <a:alpha val="33000"/>
              </a:srgbClr>
            </a:outerShdw>
            <a:softEdge rad="127000"/>
          </a:effectLst>
        </p:spPr>
      </p:pic>
      <p:pic>
        <p:nvPicPr>
          <p:cNvPr id="7" name="Picture 5" descr="C:\Users\mayfieldv\AppData\Local\Microsoft\Windows\Temporary Internet Files\Content.IE5\09DQ1ZAE\MP900390466[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0400" y="3784844"/>
            <a:ext cx="2971800" cy="229377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ED31DCE-0A0A-4356-A958-819389B1C923}" type="slidenum">
              <a:rPr lang="en-US" smtClean="0"/>
              <a:t>2</a:t>
            </a:fld>
            <a:endParaRPr lang="en-US"/>
          </a:p>
        </p:txBody>
      </p:sp>
    </p:spTree>
    <p:extLst>
      <p:ext uri="{BB962C8B-B14F-4D97-AF65-F5344CB8AC3E}">
        <p14:creationId xmlns:p14="http://schemas.microsoft.com/office/powerpoint/2010/main" val="175741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p>
            <a:r>
              <a:t>SaaS use case</a:t>
            </a:r>
          </a:p>
        </p:txBody>
      </p:sp>
      <p:sp>
        <p:nvSpPr>
          <p:cNvPr id="235" name="Shape 235"/>
          <p:cNvSpPr>
            <a:spLocks noGrp="1"/>
          </p:cNvSpPr>
          <p:nvPr>
            <p:ph type="body" idx="1"/>
          </p:nvPr>
        </p:nvSpPr>
        <p:spPr>
          <a:prstGeom prst="rect">
            <a:avLst/>
          </a:prstGeom>
        </p:spPr>
        <p:txBody>
          <a:bodyPr/>
          <a:lstStyle/>
          <a:p>
            <a:r>
              <a:t>HKUST uses Google Apps and Office 365 for student and staff email, calendar, etc.</a:t>
            </a:r>
          </a:p>
          <a:p>
            <a:r>
              <a:t>Don’t know how much they charge HKUST though…</a:t>
            </a:r>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pic>
        <p:nvPicPr>
          <p:cNvPr id="237" name="pasted-image.png"/>
          <p:cNvPicPr>
            <a:picLocks noChangeAspect="1"/>
          </p:cNvPicPr>
          <p:nvPr/>
        </p:nvPicPr>
        <p:blipFill>
          <a:blip r:embed="rId2">
            <a:extLst/>
          </a:blip>
          <a:stretch>
            <a:fillRect/>
          </a:stretch>
        </p:blipFill>
        <p:spPr>
          <a:xfrm>
            <a:off x="750094" y="4568129"/>
            <a:ext cx="3200242" cy="1441551"/>
          </a:xfrm>
          <a:prstGeom prst="rect">
            <a:avLst/>
          </a:prstGeom>
          <a:ln w="12700">
            <a:miter lim="400000"/>
          </a:ln>
        </p:spPr>
      </p:pic>
      <p:pic>
        <p:nvPicPr>
          <p:cNvPr id="238" name="pasted-image.tiff"/>
          <p:cNvPicPr>
            <a:picLocks noChangeAspect="1"/>
          </p:cNvPicPr>
          <p:nvPr/>
        </p:nvPicPr>
        <p:blipFill>
          <a:blip r:embed="rId3">
            <a:extLst/>
          </a:blip>
          <a:stretch>
            <a:fillRect/>
          </a:stretch>
        </p:blipFill>
        <p:spPr>
          <a:xfrm>
            <a:off x="5142244" y="4331828"/>
            <a:ext cx="1714501" cy="1714501"/>
          </a:xfrm>
          <a:prstGeom prst="rect">
            <a:avLst/>
          </a:prstGeom>
          <a:ln w="12700">
            <a:miter lim="400000"/>
          </a:ln>
        </p:spPr>
      </p:pic>
      <p:pic>
        <p:nvPicPr>
          <p:cNvPr id="239" name="pasted-image.tiff"/>
          <p:cNvPicPr>
            <a:picLocks noChangeAspect="1"/>
          </p:cNvPicPr>
          <p:nvPr/>
        </p:nvPicPr>
        <p:blipFill>
          <a:blip r:embed="rId4">
            <a:extLst/>
          </a:blip>
          <a:stretch>
            <a:fillRect/>
          </a:stretch>
        </p:blipFill>
        <p:spPr>
          <a:xfrm>
            <a:off x="2300148" y="3359007"/>
            <a:ext cx="5207161" cy="854085"/>
          </a:xfrm>
          <a:prstGeom prst="rect">
            <a:avLst/>
          </a:prstGeom>
          <a:ln w="12700">
            <a:miter lim="400000"/>
          </a:ln>
        </p:spPr>
      </p:pic>
    </p:spTree>
    <p:extLst>
      <p:ext uri="{BB962C8B-B14F-4D97-AF65-F5344CB8AC3E}">
        <p14:creationId xmlns:p14="http://schemas.microsoft.com/office/powerpoint/2010/main" val="3371817648"/>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4294967295"/>
          </p:nvPr>
        </p:nvSpPr>
        <p:spPr>
          <a:xfrm>
            <a:off x="8626078" y="6465094"/>
            <a:ext cx="219386"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pic>
        <p:nvPicPr>
          <p:cNvPr id="242" name="pasted-image.tif"/>
          <p:cNvPicPr>
            <a:picLocks noChangeAspect="1"/>
          </p:cNvPicPr>
          <p:nvPr/>
        </p:nvPicPr>
        <p:blipFill>
          <a:blip r:embed="rId2">
            <a:extLst/>
          </a:blip>
          <a:stretch>
            <a:fillRect/>
          </a:stretch>
        </p:blipFill>
        <p:spPr>
          <a:xfrm>
            <a:off x="-1" y="451081"/>
            <a:ext cx="9144001" cy="5661423"/>
          </a:xfrm>
          <a:prstGeom prst="rect">
            <a:avLst/>
          </a:prstGeom>
          <a:ln w="12700">
            <a:miter lim="400000"/>
          </a:ln>
        </p:spPr>
      </p:pic>
      <p:sp>
        <p:nvSpPr>
          <p:cNvPr id="243" name="Shape 243"/>
          <p:cNvSpPr/>
          <p:nvPr/>
        </p:nvSpPr>
        <p:spPr>
          <a:xfrm>
            <a:off x="169924" y="6447870"/>
            <a:ext cx="5565449" cy="24526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1600"/>
            </a:lvl1pPr>
          </a:lstStyle>
          <a:p>
            <a:r>
              <a:rPr sz="1125"/>
              <a:t>Source: K. Remde, “SaaS, PaaS, and IaaS.. Oh my!” TechNet Blog, 2011</a:t>
            </a:r>
          </a:p>
        </p:txBody>
      </p:sp>
    </p:spTree>
    <p:extLst>
      <p:ext uri="{BB962C8B-B14F-4D97-AF65-F5344CB8AC3E}">
        <p14:creationId xmlns:p14="http://schemas.microsoft.com/office/powerpoint/2010/main" val="2174604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prstGeom prst="rect">
            <a:avLst/>
          </a:prstGeom>
        </p:spPr>
        <p:txBody>
          <a:bodyPr/>
          <a:lstStyle/>
          <a:p>
            <a:r>
              <a:t>A comparison</a:t>
            </a:r>
          </a:p>
        </p:txBody>
      </p:sp>
      <p:sp>
        <p:nvSpPr>
          <p:cNvPr id="246" name="Shape 24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247" name="Shape 247"/>
          <p:cNvSpPr/>
          <p:nvPr/>
        </p:nvSpPr>
        <p:spPr>
          <a:xfrm>
            <a:off x="1122664" y="2281535"/>
            <a:ext cx="6906103" cy="592220"/>
          </a:xfrm>
          <a:prstGeom prst="rect">
            <a:avLst/>
          </a:prstGeom>
          <a:gradFill>
            <a:gsLst>
              <a:gs pos="0">
                <a:srgbClr val="39EBE1"/>
              </a:gs>
              <a:gs pos="100000">
                <a:schemeClr val="accent1"/>
              </a:gs>
            </a:gsLst>
            <a:lin ang="10407935"/>
          </a:gradFill>
          <a:ln w="12700">
            <a:miter lim="400000"/>
          </a:ln>
          <a:effectLst>
            <a:outerShdw blurRad="38100" dist="25400" dir="5400000" rotWithShape="0">
              <a:srgbClr val="000000">
                <a:alpha val="50000"/>
              </a:srgbClr>
            </a:outerShdw>
          </a:effectLst>
        </p:spPr>
        <p:txBody>
          <a:bodyPr lIns="35719" tIns="35719" rIns="35719" bIns="35719" anchor="ctr"/>
          <a:lstStyle/>
          <a:p>
            <a:pPr>
              <a:defRPr sz="3600"/>
            </a:pPr>
            <a:endParaRPr sz="2531"/>
          </a:p>
        </p:txBody>
      </p:sp>
      <p:sp>
        <p:nvSpPr>
          <p:cNvPr id="248" name="Shape 248"/>
          <p:cNvSpPr/>
          <p:nvPr/>
        </p:nvSpPr>
        <p:spPr>
          <a:xfrm>
            <a:off x="2817602" y="1643027"/>
            <a:ext cx="331571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lvl1pPr>
          </a:lstStyle>
          <a:p>
            <a:r>
              <a:rPr sz="2531"/>
              <a:t>Flexibility/Customization</a:t>
            </a:r>
          </a:p>
        </p:txBody>
      </p:sp>
      <p:sp>
        <p:nvSpPr>
          <p:cNvPr id="249" name="Shape 249"/>
          <p:cNvSpPr/>
          <p:nvPr/>
        </p:nvSpPr>
        <p:spPr>
          <a:xfrm>
            <a:off x="1087850" y="3050663"/>
            <a:ext cx="61395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lvl1pPr>
          </a:lstStyle>
          <a:p>
            <a:r>
              <a:rPr sz="2531"/>
              <a:t>IaaS</a:t>
            </a:r>
          </a:p>
        </p:txBody>
      </p:sp>
      <p:sp>
        <p:nvSpPr>
          <p:cNvPr id="250" name="Shape 250"/>
          <p:cNvSpPr/>
          <p:nvPr/>
        </p:nvSpPr>
        <p:spPr>
          <a:xfrm>
            <a:off x="4099941" y="3050663"/>
            <a:ext cx="693524"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lvl1pPr>
          </a:lstStyle>
          <a:p>
            <a:r>
              <a:rPr sz="2531"/>
              <a:t>PaaS</a:t>
            </a:r>
          </a:p>
        </p:txBody>
      </p:sp>
      <p:sp>
        <p:nvSpPr>
          <p:cNvPr id="251" name="Shape 251"/>
          <p:cNvSpPr/>
          <p:nvPr/>
        </p:nvSpPr>
        <p:spPr>
          <a:xfrm>
            <a:off x="7243191" y="3050663"/>
            <a:ext cx="68127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lvl1pPr>
          </a:lstStyle>
          <a:p>
            <a:r>
              <a:rPr sz="2531"/>
              <a:t>SaaS</a:t>
            </a:r>
          </a:p>
        </p:txBody>
      </p:sp>
      <p:sp>
        <p:nvSpPr>
          <p:cNvPr id="252" name="Shape 252"/>
          <p:cNvSpPr/>
          <p:nvPr/>
        </p:nvSpPr>
        <p:spPr>
          <a:xfrm>
            <a:off x="1122664" y="3766635"/>
            <a:ext cx="6906103" cy="592220"/>
          </a:xfrm>
          <a:prstGeom prst="rect">
            <a:avLst/>
          </a:prstGeom>
          <a:gradFill>
            <a:gsLst>
              <a:gs pos="0">
                <a:schemeClr val="accent5">
                  <a:hueOff val="-176146"/>
                  <a:satOff val="3665"/>
                  <a:lumOff val="-13986"/>
                </a:schemeClr>
              </a:gs>
              <a:gs pos="100000">
                <a:schemeClr val="accent3">
                  <a:satOff val="18648"/>
                  <a:lumOff val="5971"/>
                </a:schemeClr>
              </a:gs>
            </a:gsLst>
            <a:lin ang="10407935"/>
          </a:gradFill>
          <a:ln w="12700">
            <a:miter lim="400000"/>
          </a:ln>
          <a:effectLst>
            <a:outerShdw blurRad="38100" dist="25400" dir="5400000" rotWithShape="0">
              <a:srgbClr val="000000">
                <a:alpha val="50000"/>
              </a:srgbClr>
            </a:outerShdw>
          </a:effectLst>
        </p:spPr>
        <p:txBody>
          <a:bodyPr lIns="35719" tIns="35719" rIns="35719" bIns="35719" anchor="ctr"/>
          <a:lstStyle/>
          <a:p>
            <a:pPr>
              <a:defRPr sz="3600"/>
            </a:pPr>
            <a:endParaRPr sz="2531"/>
          </a:p>
        </p:txBody>
      </p:sp>
      <p:sp>
        <p:nvSpPr>
          <p:cNvPr id="253" name="Shape 253"/>
          <p:cNvSpPr/>
          <p:nvPr/>
        </p:nvSpPr>
        <p:spPr>
          <a:xfrm>
            <a:off x="2111818" y="4613226"/>
            <a:ext cx="465153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lvl1pPr>
          </a:lstStyle>
          <a:p>
            <a:r>
              <a:rPr sz="2531"/>
              <a:t>Convenience/Ease of management</a:t>
            </a:r>
          </a:p>
        </p:txBody>
      </p:sp>
      <p:sp>
        <p:nvSpPr>
          <p:cNvPr id="254" name="Shape 254"/>
          <p:cNvSpPr/>
          <p:nvPr/>
        </p:nvSpPr>
        <p:spPr>
          <a:xfrm>
            <a:off x="802130" y="5577632"/>
            <a:ext cx="7414725" cy="46160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defRPr sz="3600"/>
            </a:pPr>
            <a:r>
              <a:rPr sz="2531" i="1">
                <a:latin typeface="Helvetica Neue"/>
                <a:ea typeface="Helvetica Neue"/>
                <a:cs typeface="Helvetica Neue"/>
                <a:sym typeface="Helvetica Neue"/>
              </a:rPr>
              <a:t>Tradeoff</a:t>
            </a:r>
            <a:r>
              <a:rPr sz="2531"/>
              <a:t> between flexibility and “built-in” functionality</a:t>
            </a:r>
          </a:p>
        </p:txBody>
      </p:sp>
      <p:pic>
        <p:nvPicPr>
          <p:cNvPr id="255" name="Picture 254"/>
          <p:cNvPicPr>
            <a:picLocks/>
          </p:cNvPicPr>
          <p:nvPr/>
        </p:nvPicPr>
        <p:blipFill>
          <a:blip r:embed="rId2">
            <a:extLst/>
          </a:blip>
          <a:stretch>
            <a:fillRect/>
          </a:stretch>
        </p:blipFill>
        <p:spPr>
          <a:xfrm rot="16200000">
            <a:off x="1129582" y="2785876"/>
            <a:ext cx="604479" cy="247665"/>
          </a:xfrm>
          <a:prstGeom prst="rect">
            <a:avLst/>
          </a:prstGeom>
        </p:spPr>
      </p:pic>
      <p:pic>
        <p:nvPicPr>
          <p:cNvPr id="257" name="Picture 256"/>
          <p:cNvPicPr>
            <a:picLocks/>
          </p:cNvPicPr>
          <p:nvPr/>
        </p:nvPicPr>
        <p:blipFill>
          <a:blip r:embed="rId2">
            <a:extLst/>
          </a:blip>
          <a:stretch>
            <a:fillRect/>
          </a:stretch>
        </p:blipFill>
        <p:spPr>
          <a:xfrm rot="16200000">
            <a:off x="4207253" y="2785876"/>
            <a:ext cx="604479" cy="247665"/>
          </a:xfrm>
          <a:prstGeom prst="rect">
            <a:avLst/>
          </a:prstGeom>
        </p:spPr>
      </p:pic>
      <p:pic>
        <p:nvPicPr>
          <p:cNvPr id="259" name="Picture 258"/>
          <p:cNvPicPr>
            <a:picLocks/>
          </p:cNvPicPr>
          <p:nvPr/>
        </p:nvPicPr>
        <p:blipFill>
          <a:blip r:embed="rId2">
            <a:extLst/>
          </a:blip>
          <a:stretch>
            <a:fillRect/>
          </a:stretch>
        </p:blipFill>
        <p:spPr>
          <a:xfrm rot="16200000">
            <a:off x="7350503" y="2785876"/>
            <a:ext cx="604479" cy="247665"/>
          </a:xfrm>
          <a:prstGeom prst="rect">
            <a:avLst/>
          </a:prstGeom>
        </p:spPr>
      </p:pic>
      <p:pic>
        <p:nvPicPr>
          <p:cNvPr id="261" name="Picture 260"/>
          <p:cNvPicPr>
            <a:picLocks/>
          </p:cNvPicPr>
          <p:nvPr/>
        </p:nvPicPr>
        <p:blipFill>
          <a:blip r:embed="rId3">
            <a:extLst/>
          </a:blip>
          <a:stretch>
            <a:fillRect/>
          </a:stretch>
        </p:blipFill>
        <p:spPr>
          <a:xfrm rot="16200000">
            <a:off x="1129582" y="3675868"/>
            <a:ext cx="604479" cy="247665"/>
          </a:xfrm>
          <a:prstGeom prst="rect">
            <a:avLst/>
          </a:prstGeom>
        </p:spPr>
      </p:pic>
      <p:pic>
        <p:nvPicPr>
          <p:cNvPr id="263" name="Picture 262"/>
          <p:cNvPicPr>
            <a:picLocks/>
          </p:cNvPicPr>
          <p:nvPr/>
        </p:nvPicPr>
        <p:blipFill>
          <a:blip r:embed="rId3">
            <a:extLst/>
          </a:blip>
          <a:stretch>
            <a:fillRect/>
          </a:stretch>
        </p:blipFill>
        <p:spPr>
          <a:xfrm rot="16200000">
            <a:off x="4207253" y="3675868"/>
            <a:ext cx="604479" cy="247665"/>
          </a:xfrm>
          <a:prstGeom prst="rect">
            <a:avLst/>
          </a:prstGeom>
        </p:spPr>
      </p:pic>
      <p:pic>
        <p:nvPicPr>
          <p:cNvPr id="265" name="Picture 264"/>
          <p:cNvPicPr>
            <a:picLocks/>
          </p:cNvPicPr>
          <p:nvPr/>
        </p:nvPicPr>
        <p:blipFill>
          <a:blip r:embed="rId3">
            <a:extLst/>
          </a:blip>
          <a:stretch>
            <a:fillRect/>
          </a:stretch>
        </p:blipFill>
        <p:spPr>
          <a:xfrm rot="16200000">
            <a:off x="7350503" y="3675868"/>
            <a:ext cx="604479" cy="247665"/>
          </a:xfrm>
          <a:prstGeom prst="rect">
            <a:avLst/>
          </a:prstGeom>
        </p:spPr>
      </p:pic>
    </p:spTree>
    <p:extLst>
      <p:ext uri="{BB962C8B-B14F-4D97-AF65-F5344CB8AC3E}">
        <p14:creationId xmlns:p14="http://schemas.microsoft.com/office/powerpoint/2010/main" val="289502058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971800"/>
            <a:ext cx="7391400" cy="8382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Why The Cloud?</a:t>
            </a:r>
            <a:endParaRPr lang="en-US" sz="5400" b="1" spc="-150" dirty="0" smtClean="0">
              <a:solidFill>
                <a:schemeClr val="tx2">
                  <a:lumMod val="50000"/>
                </a:schemeClr>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0ED31DCE-0A0A-4356-A958-819389B1C923}" type="slidenum">
              <a:rPr lang="en-US" smtClean="0"/>
              <a:t>23</a:t>
            </a:fld>
            <a:endParaRPr lang="en-US"/>
          </a:p>
        </p:txBody>
      </p:sp>
    </p:spTree>
    <p:extLst>
      <p:ext uri="{BB962C8B-B14F-4D97-AF65-F5344CB8AC3E}">
        <p14:creationId xmlns:p14="http://schemas.microsoft.com/office/powerpoint/2010/main" val="19489050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1"/>
            <a:ext cx="86868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Patterns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49" name="Rounded Rectangle 48"/>
          <p:cNvSpPr/>
          <p:nvPr/>
        </p:nvSpPr>
        <p:spPr bwMode="auto">
          <a:xfrm>
            <a:off x="4864329" y="2251056"/>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50" name="Rounded Rectangle 49"/>
          <p:cNvSpPr/>
          <p:nvPr/>
        </p:nvSpPr>
        <p:spPr bwMode="auto">
          <a:xfrm>
            <a:off x="685733" y="2251056"/>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67" name="Rectangle 66"/>
          <p:cNvSpPr/>
          <p:nvPr/>
        </p:nvSpPr>
        <p:spPr bwMode="auto">
          <a:xfrm>
            <a:off x="819064" y="2355173"/>
            <a:ext cx="3401568"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68" name="Straight Arrow Connector 67"/>
          <p:cNvCxnSpPr/>
          <p:nvPr/>
        </p:nvCxnSpPr>
        <p:spPr bwMode="auto">
          <a:xfrm rot="16200000" flipV="1">
            <a:off x="901575" y="3292586"/>
            <a:ext cx="895273"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69" name="Straight Arrow Connector 68"/>
          <p:cNvCxnSpPr/>
          <p:nvPr/>
        </p:nvCxnSpPr>
        <p:spPr bwMode="auto">
          <a:xfrm>
            <a:off x="1349210" y="3741461"/>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70" name="Rectangle 69"/>
          <p:cNvSpPr/>
          <p:nvPr/>
        </p:nvSpPr>
        <p:spPr>
          <a:xfrm rot="16200000">
            <a:off x="835504" y="3214707"/>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71" name="Rectangle 70"/>
          <p:cNvSpPr/>
          <p:nvPr/>
        </p:nvSpPr>
        <p:spPr>
          <a:xfrm>
            <a:off x="2148956" y="3836790"/>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sp>
        <p:nvSpPr>
          <p:cNvPr id="72" name="TextBox 71"/>
          <p:cNvSpPr txBox="1"/>
          <p:nvPr/>
        </p:nvSpPr>
        <p:spPr>
          <a:xfrm>
            <a:off x="1175782" y="2390407"/>
            <a:ext cx="2668160"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“Unpredictable Bursting“  </a:t>
            </a:r>
          </a:p>
        </p:txBody>
      </p:sp>
      <p:sp>
        <p:nvSpPr>
          <p:cNvPr id="73" name="Text Placeholder 6"/>
          <p:cNvSpPr txBox="1">
            <a:spLocks/>
          </p:cNvSpPr>
          <p:nvPr/>
        </p:nvSpPr>
        <p:spPr bwMode="auto">
          <a:xfrm>
            <a:off x="2080887" y="3544882"/>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 Usage </a:t>
            </a:r>
            <a:endParaRPr lang="en-US" sz="800" b="1" i="1" dirty="0">
              <a:gradFill>
                <a:gsLst>
                  <a:gs pos="0">
                    <a:prstClr val="black"/>
                  </a:gs>
                  <a:gs pos="100000">
                    <a:prstClr val="black"/>
                  </a:gs>
                </a:gsLst>
                <a:lin ang="950000" scaled="1"/>
              </a:gradFill>
              <a:latin typeface="Segoe UI Semibold" pitchFamily="34" charset="0"/>
            </a:endParaRPr>
          </a:p>
        </p:txBody>
      </p:sp>
      <p:sp>
        <p:nvSpPr>
          <p:cNvPr id="74" name="Rectangle 73"/>
          <p:cNvSpPr/>
          <p:nvPr/>
        </p:nvSpPr>
        <p:spPr>
          <a:xfrm>
            <a:off x="806010" y="4176019"/>
            <a:ext cx="3653240"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Unexpected/unplanned peak in demand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Sudden spike impacts performance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Can’t over provision for extreme cases </a:t>
            </a:r>
          </a:p>
        </p:txBody>
      </p:sp>
      <p:grpSp>
        <p:nvGrpSpPr>
          <p:cNvPr id="75" name="Group 74"/>
          <p:cNvGrpSpPr/>
          <p:nvPr/>
        </p:nvGrpSpPr>
        <p:grpSpPr>
          <a:xfrm>
            <a:off x="1383024" y="2958729"/>
            <a:ext cx="2326525" cy="492377"/>
            <a:chOff x="5574420" y="5257417"/>
            <a:chExt cx="3253688" cy="721360"/>
          </a:xfrm>
        </p:grpSpPr>
        <p:cxnSp>
          <p:nvCxnSpPr>
            <p:cNvPr id="76" name="Straight Arrow Connector 75"/>
            <p:cNvCxnSpPr/>
            <p:nvPr/>
          </p:nvCxnSpPr>
          <p:spPr bwMode="auto">
            <a:xfrm>
              <a:off x="7600265" y="5975286"/>
              <a:ext cx="1227843" cy="2508"/>
            </a:xfrm>
            <a:prstGeom prst="straightConnector1">
              <a:avLst/>
            </a:pr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p:spPr>
        </p:cxnSp>
        <p:cxnSp>
          <p:nvCxnSpPr>
            <p:cNvPr id="77" name="Straight Connector 76"/>
            <p:cNvCxnSpPr>
              <a:endCxn id="78" idx="0"/>
            </p:cNvCxnSpPr>
            <p:nvPr/>
          </p:nvCxnSpPr>
          <p:spPr bwMode="auto">
            <a:xfrm flipV="1">
              <a:off x="5574420" y="5967876"/>
              <a:ext cx="1219909" cy="740"/>
            </a:xfrm>
            <a:prstGeom prst="line">
              <a:avLst/>
            </a:pr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cxnSp>
        <p:sp>
          <p:nvSpPr>
            <p:cNvPr id="78" name="Freeform 7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a:endParaRPr lang="en-US" dirty="0">
                <a:solidFill>
                  <a:prstClr val="black"/>
                </a:solidFill>
              </a:endParaRPr>
            </a:p>
          </p:txBody>
        </p:sp>
      </p:grpSp>
      <p:sp>
        <p:nvSpPr>
          <p:cNvPr id="88" name="Rectangle 87"/>
          <p:cNvSpPr/>
          <p:nvPr/>
        </p:nvSpPr>
        <p:spPr bwMode="auto">
          <a:xfrm>
            <a:off x="4997660" y="2353194"/>
            <a:ext cx="3401568"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89" name="Straight Arrow Connector 88"/>
          <p:cNvCxnSpPr/>
          <p:nvPr/>
        </p:nvCxnSpPr>
        <p:spPr bwMode="auto">
          <a:xfrm rot="16200000" flipV="1">
            <a:off x="5179819" y="3297599"/>
            <a:ext cx="895273"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90" name="Straight Arrow Connector 89"/>
          <p:cNvCxnSpPr/>
          <p:nvPr/>
        </p:nvCxnSpPr>
        <p:spPr bwMode="auto">
          <a:xfrm>
            <a:off x="5627455" y="3746475"/>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91" name="Rectangle 90"/>
          <p:cNvSpPr/>
          <p:nvPr/>
        </p:nvSpPr>
        <p:spPr>
          <a:xfrm rot="16200000">
            <a:off x="5113748" y="3219721"/>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92" name="Rectangle 91"/>
          <p:cNvSpPr/>
          <p:nvPr/>
        </p:nvSpPr>
        <p:spPr>
          <a:xfrm>
            <a:off x="6439964" y="3848066"/>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sp>
        <p:nvSpPr>
          <p:cNvPr id="93" name="Text Placeholder 6"/>
          <p:cNvSpPr txBox="1">
            <a:spLocks/>
          </p:cNvSpPr>
          <p:nvPr/>
        </p:nvSpPr>
        <p:spPr bwMode="auto">
          <a:xfrm>
            <a:off x="6347300" y="3548243"/>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 Usage </a:t>
            </a:r>
            <a:endParaRPr lang="en-US" sz="800" b="1" i="1" dirty="0">
              <a:gradFill>
                <a:gsLst>
                  <a:gs pos="0">
                    <a:prstClr val="black"/>
                  </a:gs>
                  <a:gs pos="100000">
                    <a:prstClr val="black"/>
                  </a:gs>
                </a:gsLst>
                <a:lin ang="950000" scaled="1"/>
              </a:gradFill>
              <a:latin typeface="Segoe UI Semibold" pitchFamily="34" charset="0"/>
            </a:endParaRPr>
          </a:p>
        </p:txBody>
      </p:sp>
      <p:sp>
        <p:nvSpPr>
          <p:cNvPr id="94" name="TextBox 93"/>
          <p:cNvSpPr txBox="1"/>
          <p:nvPr/>
        </p:nvSpPr>
        <p:spPr>
          <a:xfrm>
            <a:off x="5287266" y="2395421"/>
            <a:ext cx="2852473"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“Predictable Bursting“ </a:t>
            </a:r>
          </a:p>
        </p:txBody>
      </p:sp>
      <p:sp>
        <p:nvSpPr>
          <p:cNvPr id="95" name="Rectangle 94"/>
          <p:cNvSpPr/>
          <p:nvPr/>
        </p:nvSpPr>
        <p:spPr>
          <a:xfrm>
            <a:off x="4997010" y="4176019"/>
            <a:ext cx="3915144"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Services with micro seasonality trends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Peaks due to periodic increased demand</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IT complexity and wasted capacity  </a:t>
            </a:r>
          </a:p>
        </p:txBody>
      </p:sp>
      <p:grpSp>
        <p:nvGrpSpPr>
          <p:cNvPr id="96" name="Group 95"/>
          <p:cNvGrpSpPr/>
          <p:nvPr/>
        </p:nvGrpSpPr>
        <p:grpSpPr>
          <a:xfrm>
            <a:off x="5645492" y="2917925"/>
            <a:ext cx="2273432" cy="583019"/>
            <a:chOff x="3460618" y="6566490"/>
            <a:chExt cx="2273432" cy="583019"/>
          </a:xfrm>
        </p:grpSpPr>
        <p:cxnSp>
          <p:nvCxnSpPr>
            <p:cNvPr id="97" name="Straight Arrow Connector 96"/>
            <p:cNvCxnSpPr/>
            <p:nvPr/>
          </p:nvCxnSpPr>
          <p:spPr bwMode="auto">
            <a:xfrm rot="5400000" flipH="1" flipV="1">
              <a:off x="5621611" y="6745562"/>
              <a:ext cx="123825" cy="10105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98" name="Freeform 97"/>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grpSp>
      <p:sp>
        <p:nvSpPr>
          <p:cNvPr id="3" name="Slide Number Placeholder 2"/>
          <p:cNvSpPr>
            <a:spLocks noGrp="1"/>
          </p:cNvSpPr>
          <p:nvPr>
            <p:ph type="sldNum" sz="quarter" idx="12"/>
          </p:nvPr>
        </p:nvSpPr>
        <p:spPr/>
        <p:txBody>
          <a:bodyPr/>
          <a:lstStyle/>
          <a:p>
            <a:fld id="{0ED31DCE-0A0A-4356-A958-819389B1C923}"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1698342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Business Benefits of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Rectangle 2"/>
          <p:cNvSpPr/>
          <p:nvPr/>
        </p:nvSpPr>
        <p:spPr>
          <a:xfrm>
            <a:off x="685801" y="1600200"/>
            <a:ext cx="4038600" cy="4093428"/>
          </a:xfrm>
          <a:prstGeom prst="rect">
            <a:avLst/>
          </a:prstGeom>
        </p:spPr>
        <p:txBody>
          <a:bodyPr wrap="square">
            <a:spAutoFit/>
          </a:bodyPr>
          <a:lstStyle/>
          <a:p>
            <a:pPr>
              <a:spcBef>
                <a:spcPct val="20000"/>
              </a:spcBef>
              <a:buSzPct val="75000"/>
            </a:pPr>
            <a:r>
              <a:rPr lang="en-US" sz="2800" b="1" dirty="0" smtClean="0">
                <a:solidFill>
                  <a:schemeClr val="accent1">
                    <a:lumMod val="50000"/>
                  </a:schemeClr>
                </a:solidFill>
                <a:latin typeface="Arial" pitchFamily="34" charset="0"/>
                <a:cs typeface="Arial" pitchFamily="34" charset="0"/>
              </a:rPr>
              <a:t>Top </a:t>
            </a:r>
            <a:r>
              <a:rPr lang="en-US" sz="2800" b="1" dirty="0">
                <a:solidFill>
                  <a:schemeClr val="accent1">
                    <a:lumMod val="50000"/>
                  </a:schemeClr>
                </a:solidFill>
                <a:latin typeface="Arial" pitchFamily="34" charset="0"/>
                <a:cs typeface="Arial" pitchFamily="34" charset="0"/>
              </a:rPr>
              <a:t>five advantages of cloud computing:</a:t>
            </a:r>
            <a:r>
              <a:rPr lang="en-US" sz="2400" dirty="0">
                <a:solidFill>
                  <a:schemeClr val="accent1">
                    <a:lumMod val="50000"/>
                  </a:schemeClr>
                </a:solidFill>
                <a:latin typeface="Arial" pitchFamily="34" charset="0"/>
                <a:cs typeface="Arial" pitchFamily="34" charset="0"/>
              </a:rPr>
              <a:t> </a:t>
            </a:r>
          </a:p>
          <a:p>
            <a:pPr>
              <a:spcBef>
                <a:spcPct val="20000"/>
              </a:spcBef>
              <a:buSzPct val="75000"/>
            </a:pPr>
            <a:endParaRPr lang="en-US" sz="2000" dirty="0" smtClean="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Pay </a:t>
            </a:r>
            <a:r>
              <a:rPr lang="en-US" sz="2000" dirty="0">
                <a:solidFill>
                  <a:schemeClr val="accent1">
                    <a:lumMod val="50000"/>
                  </a:schemeClr>
                </a:solidFill>
                <a:latin typeface="Arial" pitchFamily="34" charset="0"/>
                <a:cs typeface="Arial" pitchFamily="34" charset="0"/>
              </a:rPr>
              <a:t>only for what you </a:t>
            </a:r>
            <a:r>
              <a:rPr lang="en-US" sz="2000" dirty="0" smtClean="0">
                <a:solidFill>
                  <a:schemeClr val="accent1">
                    <a:lumMod val="50000"/>
                  </a:schemeClr>
                </a:solidFill>
                <a:latin typeface="Arial" pitchFamily="34" charset="0"/>
                <a:cs typeface="Arial" pitchFamily="34" charset="0"/>
              </a:rPr>
              <a:t>use</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Easy/fast </a:t>
            </a:r>
            <a:r>
              <a:rPr lang="en-US" sz="2000" dirty="0">
                <a:solidFill>
                  <a:schemeClr val="accent1">
                    <a:lumMod val="50000"/>
                  </a:schemeClr>
                </a:solidFill>
                <a:latin typeface="Arial" pitchFamily="34" charset="0"/>
                <a:cs typeface="Arial" pitchFamily="34" charset="0"/>
              </a:rPr>
              <a:t>deployment to end </a:t>
            </a:r>
            <a:r>
              <a:rPr lang="en-US" sz="2000" dirty="0" smtClean="0">
                <a:solidFill>
                  <a:schemeClr val="accent1">
                    <a:lumMod val="50000"/>
                  </a:schemeClr>
                </a:solidFill>
                <a:latin typeface="Arial" pitchFamily="34" charset="0"/>
                <a:cs typeface="Arial" pitchFamily="34" charset="0"/>
              </a:rPr>
              <a:t>users </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Monthly payments</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Encourages </a:t>
            </a:r>
            <a:r>
              <a:rPr lang="en-US" sz="2000" dirty="0">
                <a:solidFill>
                  <a:schemeClr val="accent1">
                    <a:lumMod val="50000"/>
                  </a:schemeClr>
                </a:solidFill>
                <a:latin typeface="Arial" pitchFamily="34" charset="0"/>
                <a:cs typeface="Arial" pitchFamily="34" charset="0"/>
              </a:rPr>
              <a:t>standard </a:t>
            </a:r>
            <a:r>
              <a:rPr lang="en-US" sz="2000" dirty="0" smtClean="0">
                <a:solidFill>
                  <a:schemeClr val="accent1">
                    <a:lumMod val="50000"/>
                  </a:schemeClr>
                </a:solidFill>
                <a:latin typeface="Arial" pitchFamily="34" charset="0"/>
                <a:cs typeface="Arial" pitchFamily="34" charset="0"/>
              </a:rPr>
              <a:t>systems </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Requires </a:t>
            </a:r>
            <a:r>
              <a:rPr lang="en-US" sz="2000" dirty="0">
                <a:solidFill>
                  <a:schemeClr val="accent1">
                    <a:lumMod val="50000"/>
                  </a:schemeClr>
                </a:solidFill>
                <a:latin typeface="Arial" pitchFamily="34" charset="0"/>
                <a:cs typeface="Arial" pitchFamily="34" charset="0"/>
              </a:rPr>
              <a:t>less in-house staff, </a:t>
            </a:r>
            <a:r>
              <a:rPr lang="en-US" sz="2000" dirty="0" smtClean="0">
                <a:solidFill>
                  <a:schemeClr val="accent1">
                    <a:lumMod val="50000"/>
                  </a:schemeClr>
                </a:solidFill>
                <a:latin typeface="Arial" pitchFamily="34" charset="0"/>
                <a:cs typeface="Arial" pitchFamily="34" charset="0"/>
              </a:rPr>
              <a:t>costs</a:t>
            </a:r>
            <a:endParaRPr lang="en-US" sz="2000" dirty="0">
              <a:solidFill>
                <a:schemeClr val="accent1">
                  <a:lumMod val="50000"/>
                </a:schemeClr>
              </a:solidFill>
              <a:latin typeface="Arial" pitchFamily="34" charset="0"/>
              <a:cs typeface="Arial" pitchFamily="34" charset="0"/>
            </a:endParaRPr>
          </a:p>
        </p:txBody>
      </p:sp>
      <p:pic>
        <p:nvPicPr>
          <p:cNvPr id="6146" name="Picture 2" descr="C:\Users\mayfieldv\Desktop\Current\CloudImages\iStock_000018174960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520" y="2208483"/>
            <a:ext cx="4022280" cy="301671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ED31DCE-0A0A-4356-A958-819389B1C923}" type="slidenum">
              <a:rPr lang="en-US" smtClean="0"/>
              <a:t>25</a:t>
            </a:fld>
            <a:endParaRPr lang="en-US"/>
          </a:p>
        </p:txBody>
      </p:sp>
    </p:spTree>
    <p:extLst>
      <p:ext uri="{BB962C8B-B14F-4D97-AF65-F5344CB8AC3E}">
        <p14:creationId xmlns:p14="http://schemas.microsoft.com/office/powerpoint/2010/main" val="1104775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Chief Objections to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Rectangle 2"/>
          <p:cNvSpPr/>
          <p:nvPr/>
        </p:nvSpPr>
        <p:spPr>
          <a:xfrm>
            <a:off x="685801" y="1600200"/>
            <a:ext cx="4038600" cy="2431435"/>
          </a:xfrm>
          <a:prstGeom prst="rect">
            <a:avLst/>
          </a:prstGeom>
        </p:spPr>
        <p:txBody>
          <a:bodyPr wrap="square">
            <a:spAutoFit/>
          </a:bodyPr>
          <a:lstStyle/>
          <a:p>
            <a:pPr>
              <a:spcBef>
                <a:spcPct val="20000"/>
              </a:spcBef>
              <a:buSzPct val="75000"/>
            </a:pPr>
            <a:r>
              <a:rPr lang="en-US" sz="2800" b="1" dirty="0" smtClean="0">
                <a:solidFill>
                  <a:schemeClr val="accent1">
                    <a:lumMod val="50000"/>
                  </a:schemeClr>
                </a:solidFill>
                <a:latin typeface="Arial" pitchFamily="34" charset="0"/>
                <a:cs typeface="Arial" pitchFamily="34" charset="0"/>
              </a:rPr>
              <a:t>Top Objections to the Cloud:</a:t>
            </a:r>
            <a:r>
              <a:rPr lang="en-US" sz="2400" dirty="0" smtClean="0">
                <a:solidFill>
                  <a:schemeClr val="accent1">
                    <a:lumMod val="50000"/>
                  </a:schemeClr>
                </a:solidFill>
                <a:latin typeface="Arial" pitchFamily="34" charset="0"/>
                <a:cs typeface="Arial" pitchFamily="34" charset="0"/>
              </a:rPr>
              <a:t> </a:t>
            </a:r>
            <a:endParaRPr lang="en-US" sz="2400" dirty="0">
              <a:solidFill>
                <a:schemeClr val="accent1">
                  <a:lumMod val="50000"/>
                </a:schemeClr>
              </a:solidFill>
              <a:latin typeface="Arial" pitchFamily="34" charset="0"/>
              <a:cs typeface="Arial" pitchFamily="34" charset="0"/>
            </a:endParaRPr>
          </a:p>
          <a:p>
            <a:pPr>
              <a:spcBef>
                <a:spcPct val="20000"/>
              </a:spcBef>
              <a:buSzPct val="75000"/>
            </a:pPr>
            <a:endParaRPr lang="en-US" sz="2000" dirty="0" smtClean="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Privacy Issues</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Security</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Control</a:t>
            </a:r>
            <a:endParaRPr lang="en-US" sz="2000" dirty="0">
              <a:solidFill>
                <a:schemeClr val="accent1">
                  <a:lumMod val="50000"/>
                </a:schemeClr>
              </a:solidFill>
              <a:latin typeface="Arial" pitchFamily="34" charset="0"/>
              <a:cs typeface="Arial" pitchFamily="34" charset="0"/>
            </a:endParaRPr>
          </a:p>
        </p:txBody>
      </p:sp>
      <p:pic>
        <p:nvPicPr>
          <p:cNvPr id="7170" name="Picture 2" descr="C:\Users\mayfieldv\Desktop\Current\CloudImages\HiRes (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752600"/>
            <a:ext cx="4254518" cy="385286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ED31DCE-0A0A-4356-A958-819389B1C923}" type="slidenum">
              <a:rPr lang="en-US" smtClean="0"/>
              <a:t>26</a:t>
            </a:fld>
            <a:endParaRPr lang="en-US"/>
          </a:p>
        </p:txBody>
      </p:sp>
    </p:spTree>
    <p:extLst>
      <p:ext uri="{BB962C8B-B14F-4D97-AF65-F5344CB8AC3E}">
        <p14:creationId xmlns:p14="http://schemas.microsoft.com/office/powerpoint/2010/main" val="27941142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p:cNvSpPr>
          <p:nvPr>
            <p:ph type="title"/>
          </p:nvPr>
        </p:nvSpPr>
        <p:spPr>
          <a:xfrm>
            <a:off x="401836" y="2182331"/>
            <a:ext cx="8340328" cy="2493338"/>
          </a:xfrm>
          <a:prstGeom prst="rect">
            <a:avLst/>
          </a:prstGeom>
        </p:spPr>
        <p:txBody>
          <a:bodyPr/>
          <a:lstStyle>
            <a:lvl1pPr>
              <a:defRPr sz="6200"/>
            </a:lvl1pPr>
          </a:lstStyle>
          <a:p>
            <a:r>
              <a:t>What about the cloud provider?</a:t>
            </a:r>
          </a:p>
        </p:txBody>
      </p:sp>
      <p:sp>
        <p:nvSpPr>
          <p:cNvPr id="431" name="Shape 43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Tree>
    <p:extLst>
      <p:ext uri="{BB962C8B-B14F-4D97-AF65-F5344CB8AC3E}">
        <p14:creationId xmlns:p14="http://schemas.microsoft.com/office/powerpoint/2010/main" val="235431002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r>
              <a:t>Resource pooling</a:t>
            </a:r>
          </a:p>
        </p:txBody>
      </p:sp>
      <p:sp>
        <p:nvSpPr>
          <p:cNvPr id="434" name="Shape 434"/>
          <p:cNvSpPr>
            <a:spLocks noGrp="1"/>
          </p:cNvSpPr>
          <p:nvPr>
            <p:ph type="body" idx="1"/>
          </p:nvPr>
        </p:nvSpPr>
        <p:spPr>
          <a:prstGeom prst="rect">
            <a:avLst/>
          </a:prstGeom>
        </p:spPr>
        <p:txBody>
          <a:bodyPr/>
          <a:lstStyle/>
          <a:p>
            <a:r>
              <a:t>From the provider’s perspective</a:t>
            </a:r>
          </a:p>
        </p:txBody>
      </p:sp>
      <p:sp>
        <p:nvSpPr>
          <p:cNvPr id="435" name="Shape 43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pic>
        <p:nvPicPr>
          <p:cNvPr id="436" name="google-datacenter-tech-21.jpg"/>
          <p:cNvPicPr>
            <a:picLocks noChangeAspect="1"/>
          </p:cNvPicPr>
          <p:nvPr/>
        </p:nvPicPr>
        <p:blipFill>
          <a:blip r:embed="rId2">
            <a:extLst/>
          </a:blip>
          <a:stretch>
            <a:fillRect/>
          </a:stretch>
        </p:blipFill>
        <p:spPr>
          <a:xfrm>
            <a:off x="2073178" y="2346197"/>
            <a:ext cx="4997645" cy="3330931"/>
          </a:xfrm>
          <a:prstGeom prst="rect">
            <a:avLst/>
          </a:prstGeom>
          <a:ln w="25400">
            <a:miter lim="400000"/>
          </a:ln>
          <a:effectLst>
            <a:reflection stA="29168" endPos="40000" dir="5400000" sy="-100000" algn="bl" rotWithShape="0"/>
          </a:effectLst>
        </p:spPr>
      </p:pic>
    </p:spTree>
    <p:extLst>
      <p:ext uri="{BB962C8B-B14F-4D97-AF65-F5344CB8AC3E}">
        <p14:creationId xmlns:p14="http://schemas.microsoft.com/office/powerpoint/2010/main" val="5861672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Resource pooling</a:t>
            </a:r>
          </a:p>
        </p:txBody>
      </p:sp>
      <p:sp>
        <p:nvSpPr>
          <p:cNvPr id="439" name="Shape 439"/>
          <p:cNvSpPr>
            <a:spLocks noGrp="1"/>
          </p:cNvSpPr>
          <p:nvPr>
            <p:ph type="body" idx="1"/>
          </p:nvPr>
        </p:nvSpPr>
        <p:spPr>
          <a:prstGeom prst="rect">
            <a:avLst/>
          </a:prstGeom>
        </p:spPr>
        <p:txBody>
          <a:bodyPr>
            <a:normAutofit fontScale="92500" lnSpcReduction="20000"/>
          </a:bodyPr>
          <a:lstStyle/>
          <a:p>
            <a:r>
              <a:rPr dirty="0"/>
              <a:t>The provider’s resources are pooled to serve consumers using a multi-tenant model, with different physical and virtual resources dynamically allocated according to consumer demand. </a:t>
            </a:r>
          </a:p>
          <a:p>
            <a:r>
              <a:rPr dirty="0"/>
              <a:t>Location independence: the customer generally has no control or knowledge over the exact location of the provided resources but may be able to specify location at a higher level of abstraction (e.g., country, state, or datacenter).</a:t>
            </a:r>
          </a:p>
          <a:p>
            <a:r>
              <a:rPr dirty="0"/>
              <a:t>Advantage for providers: efficiency in utilization</a:t>
            </a:r>
          </a:p>
        </p:txBody>
      </p:sp>
      <p:sp>
        <p:nvSpPr>
          <p:cNvPr id="440" name="Shape 44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Tree>
    <p:extLst>
      <p:ext uri="{BB962C8B-B14F-4D97-AF65-F5344CB8AC3E}">
        <p14:creationId xmlns:p14="http://schemas.microsoft.com/office/powerpoint/2010/main" val="2158162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Defining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09600" y="1676400"/>
            <a:ext cx="4953000" cy="4038600"/>
          </a:xfrm>
        </p:spPr>
        <p:txBody>
          <a:bodyPr>
            <a:noAutofit/>
          </a:bodyPr>
          <a:lstStyle/>
          <a:p>
            <a:pPr>
              <a:buSzPct val="75000"/>
            </a:pPr>
            <a:r>
              <a:rPr lang="en-US" sz="2400" b="1" dirty="0" smtClean="0">
                <a:solidFill>
                  <a:schemeClr val="accent1">
                    <a:lumMod val="50000"/>
                  </a:schemeClr>
                </a:solidFill>
                <a:latin typeface="Arial" pitchFamily="34" charset="0"/>
                <a:cs typeface="Arial" pitchFamily="34" charset="0"/>
              </a:rPr>
              <a:t>"</a:t>
            </a:r>
            <a:r>
              <a:rPr lang="en-US" sz="2400" dirty="0">
                <a:solidFill>
                  <a:schemeClr val="accent1">
                    <a:lumMod val="50000"/>
                  </a:schemeClr>
                </a:solidFill>
                <a:latin typeface="Arial" pitchFamily="34" charset="0"/>
                <a:cs typeface="Arial" pitchFamily="34" charset="0"/>
              </a:rPr>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 </a:t>
            </a:r>
            <a:endParaRPr lang="en-US" sz="2400" b="1" dirty="0" smtClean="0">
              <a:solidFill>
                <a:schemeClr val="accent1">
                  <a:lumMod val="50000"/>
                </a:schemeClr>
              </a:solidFill>
              <a:latin typeface="Arial" pitchFamily="34" charset="0"/>
              <a:cs typeface="Arial" pitchFamily="34" charset="0"/>
            </a:endParaRPr>
          </a:p>
        </p:txBody>
      </p:sp>
      <p:graphicFrame>
        <p:nvGraphicFramePr>
          <p:cNvPr id="4" name="Diagram 3"/>
          <p:cNvGraphicFramePr/>
          <p:nvPr>
            <p:extLst>
              <p:ext uri="{D42A27DB-BD31-4B8C-83A1-F6EECF244321}">
                <p14:modId xmlns:p14="http://schemas.microsoft.com/office/powerpoint/2010/main" val="1581146178"/>
              </p:ext>
            </p:extLst>
          </p:nvPr>
        </p:nvGraphicFramePr>
        <p:xfrm>
          <a:off x="5029200" y="1752600"/>
          <a:ext cx="4038600" cy="4569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11"/>
          <p:cNvSpPr txBox="1">
            <a:spLocks noChangeArrowheads="1"/>
          </p:cNvSpPr>
          <p:nvPr/>
        </p:nvSpPr>
        <p:spPr bwMode="auto">
          <a:xfrm>
            <a:off x="6351762" y="1524000"/>
            <a:ext cx="2411238" cy="461665"/>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2400" b="1" dirty="0" smtClean="0">
                <a:solidFill>
                  <a:schemeClr val="accent1">
                    <a:lumMod val="50000"/>
                  </a:schemeClr>
                </a:solidFill>
                <a:latin typeface="Arial" pitchFamily="34" charset="0"/>
                <a:cs typeface="Arial" pitchFamily="34" charset="0"/>
              </a:rPr>
              <a:t>Characteristics</a:t>
            </a:r>
            <a:endParaRPr lang="en-US" sz="2400" b="1" dirty="0">
              <a:solidFill>
                <a:schemeClr val="accent1">
                  <a:lumMod val="50000"/>
                </a:schemeClr>
              </a:solidFill>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t>3</a:t>
            </a:fld>
            <a:endParaRPr lang="en-US"/>
          </a:p>
        </p:txBody>
      </p:sp>
    </p:spTree>
    <p:extLst>
      <p:ext uri="{BB962C8B-B14F-4D97-AF65-F5344CB8AC3E}">
        <p14:creationId xmlns:p14="http://schemas.microsoft.com/office/powerpoint/2010/main" val="1000212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title"/>
          </p:nvPr>
        </p:nvSpPr>
        <p:spPr>
          <a:prstGeom prst="rect">
            <a:avLst/>
          </a:prstGeom>
        </p:spPr>
        <p:txBody>
          <a:bodyPr/>
          <a:lstStyle/>
          <a:p>
            <a:r>
              <a:t>Economy of scale</a:t>
            </a:r>
          </a:p>
        </p:txBody>
      </p:sp>
      <p:sp>
        <p:nvSpPr>
          <p:cNvPr id="443" name="Shape 443"/>
          <p:cNvSpPr>
            <a:spLocks noGrp="1"/>
          </p:cNvSpPr>
          <p:nvPr>
            <p:ph type="body" idx="1"/>
          </p:nvPr>
        </p:nvSpPr>
        <p:spPr>
          <a:prstGeom prst="rect">
            <a:avLst/>
          </a:prstGeom>
        </p:spPr>
        <p:txBody>
          <a:bodyPr/>
          <a:lstStyle/>
          <a:p>
            <a:r>
              <a:rPr dirty="0"/>
              <a:t>A medium-sized datacenter (~1k servers) vs. a large datacenter (~50k servers) in 2006</a:t>
            </a:r>
          </a:p>
        </p:txBody>
      </p:sp>
      <p:sp>
        <p:nvSpPr>
          <p:cNvPr id="444" name="Shape 44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pic>
        <p:nvPicPr>
          <p:cNvPr id="445" name="pasted-image.pdf"/>
          <p:cNvPicPr>
            <a:picLocks noChangeAspect="1"/>
          </p:cNvPicPr>
          <p:nvPr/>
        </p:nvPicPr>
        <p:blipFill>
          <a:blip r:embed="rId2">
            <a:extLst/>
          </a:blip>
          <a:stretch>
            <a:fillRect/>
          </a:stretch>
        </p:blipFill>
        <p:spPr>
          <a:xfrm>
            <a:off x="177738" y="2920425"/>
            <a:ext cx="8788525" cy="1401127"/>
          </a:xfrm>
          <a:prstGeom prst="rect">
            <a:avLst/>
          </a:prstGeom>
          <a:ln w="12700">
            <a:miter lim="400000"/>
          </a:ln>
        </p:spPr>
      </p:pic>
      <p:sp>
        <p:nvSpPr>
          <p:cNvPr id="446" name="Shape 446"/>
          <p:cNvSpPr/>
          <p:nvPr/>
        </p:nvSpPr>
        <p:spPr>
          <a:xfrm>
            <a:off x="2617577" y="4621679"/>
            <a:ext cx="3431517" cy="50302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a:solidFill>
                  <a:srgbClr val="FF2600"/>
                </a:solidFill>
              </a:defRPr>
            </a:lvl1pPr>
          </a:lstStyle>
          <a:p>
            <a:r>
              <a:rPr sz="2800" dirty="0"/>
              <a:t>5 - 7x decrease of cost!</a:t>
            </a:r>
          </a:p>
        </p:txBody>
      </p:sp>
      <p:sp>
        <p:nvSpPr>
          <p:cNvPr id="447" name="Shape 447"/>
          <p:cNvSpPr/>
          <p:nvPr/>
        </p:nvSpPr>
        <p:spPr>
          <a:xfrm>
            <a:off x="169924" y="6447870"/>
            <a:ext cx="5565449" cy="24526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sz="1600"/>
            </a:lvl1pPr>
          </a:lstStyle>
          <a:p>
            <a:r>
              <a:rPr sz="1125"/>
              <a:t>Source: Ambrust et al., “Above the clouds: A Berkeley’s view of Cloud Computing.”</a:t>
            </a:r>
          </a:p>
        </p:txBody>
      </p:sp>
    </p:spTree>
    <p:extLst>
      <p:ext uri="{BB962C8B-B14F-4D97-AF65-F5344CB8AC3E}">
        <p14:creationId xmlns:p14="http://schemas.microsoft.com/office/powerpoint/2010/main" val="220387515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p:cNvSpPr>
          <p:nvPr>
            <p:ph type="title"/>
          </p:nvPr>
        </p:nvSpPr>
        <p:spPr>
          <a:prstGeom prst="rect">
            <a:avLst/>
          </a:prstGeom>
        </p:spPr>
        <p:txBody>
          <a:bodyPr/>
          <a:lstStyle/>
          <a:p>
            <a:r>
              <a:t>Statistical multiplexing</a:t>
            </a:r>
          </a:p>
        </p:txBody>
      </p:sp>
      <p:sp>
        <p:nvSpPr>
          <p:cNvPr id="450" name="Shape 45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graphicFrame>
        <p:nvGraphicFramePr>
          <p:cNvPr id="451" name="Chart 451"/>
          <p:cNvGraphicFramePr/>
          <p:nvPr>
            <p:extLst>
              <p:ext uri="{D42A27DB-BD31-4B8C-83A1-F6EECF244321}">
                <p14:modId xmlns:p14="http://schemas.microsoft.com/office/powerpoint/2010/main" val="3810864697"/>
              </p:ext>
            </p:extLst>
          </p:nvPr>
        </p:nvGraphicFramePr>
        <p:xfrm>
          <a:off x="866522" y="2438400"/>
          <a:ext cx="7410956" cy="36089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4525207"/>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p:nvPr>
        </p:nvSpPr>
        <p:spPr>
          <a:prstGeom prst="rect">
            <a:avLst/>
          </a:prstGeom>
        </p:spPr>
        <p:txBody>
          <a:bodyPr/>
          <a:lstStyle/>
          <a:p>
            <a:r>
              <a:t>Highly profitable business for Cloud providers</a:t>
            </a:r>
          </a:p>
        </p:txBody>
      </p:sp>
      <p:sp>
        <p:nvSpPr>
          <p:cNvPr id="454" name="Shape 45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Tree>
    <p:extLst>
      <p:ext uri="{BB962C8B-B14F-4D97-AF65-F5344CB8AC3E}">
        <p14:creationId xmlns:p14="http://schemas.microsoft.com/office/powerpoint/2010/main" val="2288158632"/>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p:cNvSpPr>
          <p:nvPr>
            <p:ph type="title"/>
          </p:nvPr>
        </p:nvSpPr>
        <p:spPr>
          <a:prstGeom prst="rect">
            <a:avLst/>
          </a:prstGeom>
        </p:spPr>
        <p:txBody>
          <a:bodyPr/>
          <a:lstStyle/>
          <a:p>
            <a:r>
              <a:t>Summary: Why cloud?</a:t>
            </a:r>
          </a:p>
        </p:txBody>
      </p:sp>
      <p:sp>
        <p:nvSpPr>
          <p:cNvPr id="461" name="Shape 461"/>
          <p:cNvSpPr>
            <a:spLocks noGrp="1"/>
          </p:cNvSpPr>
          <p:nvPr>
            <p:ph type="body" idx="1"/>
          </p:nvPr>
        </p:nvSpPr>
        <p:spPr>
          <a:prstGeom prst="rect">
            <a:avLst/>
          </a:prstGeom>
        </p:spPr>
        <p:txBody>
          <a:bodyPr>
            <a:normAutofit fontScale="92500"/>
          </a:bodyPr>
          <a:lstStyle/>
          <a:p>
            <a:r>
              <a:rPr dirty="0"/>
              <a:t>Better capital utilization</a:t>
            </a:r>
          </a:p>
          <a:p>
            <a:r>
              <a:rPr dirty="0"/>
              <a:t>The unit cost of on-demand capacity may be higher than the unit cost of fixed capacity; offset by no charge when capacity is not being used</a:t>
            </a:r>
          </a:p>
          <a:p>
            <a:r>
              <a:rPr dirty="0"/>
              <a:t>Elasticity, easy to scale up and down</a:t>
            </a:r>
          </a:p>
          <a:p>
            <a:r>
              <a:rPr dirty="0"/>
              <a:t>Access to complex infrastructure and resources without internal resources</a:t>
            </a:r>
          </a:p>
          <a:p>
            <a:r>
              <a:rPr sz="3000" dirty="0">
                <a:latin typeface="Helvetica Neue"/>
                <a:ea typeface="Helvetica Neue"/>
                <a:cs typeface="Helvetica Neue"/>
                <a:sym typeface="Helvetica Neue"/>
              </a:rPr>
              <a:t>Providers:</a:t>
            </a:r>
            <a:r>
              <a:rPr dirty="0"/>
              <a:t> better resource utilization, lower cost</a:t>
            </a:r>
          </a:p>
        </p:txBody>
      </p:sp>
      <p:sp>
        <p:nvSpPr>
          <p:cNvPr id="462" name="Shape 46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Tree>
    <p:extLst>
      <p:ext uri="{BB962C8B-B14F-4D97-AF65-F5344CB8AC3E}">
        <p14:creationId xmlns:p14="http://schemas.microsoft.com/office/powerpoint/2010/main" val="3487829738"/>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590800"/>
            <a:ext cx="7391400" cy="17526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Microsoft Azure</a:t>
            </a:r>
            <a:endParaRPr lang="en-US" sz="5400" b="1" spc="-150" dirty="0">
              <a:solidFill>
                <a:schemeClr val="tx2">
                  <a:lumMod val="50000"/>
                </a:schemeClr>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0ED31DCE-0A0A-4356-A958-819389B1C923}" type="slidenum">
              <a:rPr lang="en-US" smtClean="0"/>
              <a:t>34</a:t>
            </a:fld>
            <a:endParaRPr lang="en-US"/>
          </a:p>
        </p:txBody>
      </p:sp>
    </p:spTree>
    <p:extLst>
      <p:ext uri="{BB962C8B-B14F-4D97-AF65-F5344CB8AC3E}">
        <p14:creationId xmlns:p14="http://schemas.microsoft.com/office/powerpoint/2010/main" val="409318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Global Footprint</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3" name="Group 2"/>
          <p:cNvGrpSpPr/>
          <p:nvPr/>
        </p:nvGrpSpPr>
        <p:grpSpPr>
          <a:xfrm>
            <a:off x="304800" y="1447800"/>
            <a:ext cx="8458200" cy="4740849"/>
            <a:chOff x="213655" y="540190"/>
            <a:chExt cx="8770601" cy="5724659"/>
          </a:xfrm>
        </p:grpSpPr>
        <p:pic>
          <p:nvPicPr>
            <p:cNvPr id="15" name="Picture 14"/>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grpSp>
          <p:nvGrpSpPr>
            <p:cNvPr id="16" name="Group 15"/>
            <p:cNvGrpSpPr/>
            <p:nvPr/>
          </p:nvGrpSpPr>
          <p:grpSpPr>
            <a:xfrm>
              <a:off x="213655" y="1375119"/>
              <a:ext cx="8056121" cy="4461162"/>
              <a:chOff x="395371" y="1139688"/>
              <a:chExt cx="8399866" cy="4651514"/>
            </a:xfrm>
            <a:solidFill>
              <a:schemeClr val="tx1"/>
            </a:solidFill>
          </p:grpSpPr>
          <p:sp>
            <p:nvSpPr>
              <p:cNvPr id="1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6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37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1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1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6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1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3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3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5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4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2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08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18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232" name="Oval 1231"/>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3" name="Oval 1232"/>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4" name="Oval 1233"/>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5" name="Oval 1234"/>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6" name="Oval 1235"/>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7" name="Oval 1236"/>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8" name="Oval 1237"/>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9" name="Oval 1238"/>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0" name="Oval 1239"/>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1" name="Oval 1240"/>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2" name="Oval 1241"/>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3" name="Oval 1242"/>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4" name="Oval 1243"/>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5" name="Oval 1244"/>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6" name="Oval 1245"/>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7" name="Oval 1246"/>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8" name="Oval 1247"/>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9" name="Oval 1248"/>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250" name="Group 1249"/>
            <p:cNvGrpSpPr/>
            <p:nvPr/>
          </p:nvGrpSpPr>
          <p:grpSpPr>
            <a:xfrm>
              <a:off x="1121929" y="2421237"/>
              <a:ext cx="5795198" cy="1907465"/>
              <a:chOff x="1067332" y="2443650"/>
              <a:chExt cx="5795198" cy="1907465"/>
            </a:xfrm>
          </p:grpSpPr>
          <p:sp>
            <p:nvSpPr>
              <p:cNvPr id="1251" name="Oval 1250"/>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2" name="Oval 1251"/>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3" name="Oval 1252"/>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4" name="Oval 1253"/>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5" name="Oval 1254"/>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6" name="Oval 1255"/>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7" name="Oval 1256"/>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258" name="Oval 1257"/>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grpSp>
      <p:sp>
        <p:nvSpPr>
          <p:cNvPr id="4" name="Slide Number Placeholder 3"/>
          <p:cNvSpPr>
            <a:spLocks noGrp="1"/>
          </p:cNvSpPr>
          <p:nvPr>
            <p:ph type="sldNum" sz="quarter" idx="12"/>
          </p:nvPr>
        </p:nvSpPr>
        <p:spPr/>
        <p:txBody>
          <a:bodyPr/>
          <a:lstStyle/>
          <a:p>
            <a:fld id="{0ED31DCE-0A0A-4356-A958-819389B1C923}" type="slidenum">
              <a:rPr lang="en-US" smtClean="0"/>
              <a:t>35</a:t>
            </a:fld>
            <a:endParaRPr lang="en-US"/>
          </a:p>
        </p:txBody>
      </p:sp>
    </p:spTree>
    <p:extLst>
      <p:ext uri="{BB962C8B-B14F-4D97-AF65-F5344CB8AC3E}">
        <p14:creationId xmlns:p14="http://schemas.microsoft.com/office/powerpoint/2010/main" val="29938213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5020"/>
            <a:ext cx="8229600" cy="716280"/>
          </a:xfrm>
        </p:spPr>
        <p:txBody>
          <a:bodyPr>
            <a:normAutofit fontScale="90000"/>
          </a:bodyPr>
          <a:lstStyle/>
          <a:p>
            <a:r>
              <a:rPr lang="en-US" b="1" dirty="0"/>
              <a:t>Azure </a:t>
            </a:r>
            <a:r>
              <a:rPr lang="en-US" b="1" dirty="0" smtClean="0"/>
              <a:t>Services</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929" y="1193850"/>
            <a:ext cx="6928141" cy="2539800"/>
          </a:xfr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628" y="3880104"/>
            <a:ext cx="7024742" cy="2819400"/>
          </a:xfrm>
          <a:prstGeom prst="rect">
            <a:avLst/>
          </a:prstGeom>
        </p:spPr>
      </p:pic>
      <p:sp>
        <p:nvSpPr>
          <p:cNvPr id="3" name="Slide Number Placeholder 2"/>
          <p:cNvSpPr>
            <a:spLocks noGrp="1"/>
          </p:cNvSpPr>
          <p:nvPr>
            <p:ph type="sldNum" sz="quarter" idx="12"/>
          </p:nvPr>
        </p:nvSpPr>
        <p:spPr/>
        <p:txBody>
          <a:bodyPr/>
          <a:lstStyle/>
          <a:p>
            <a:fld id="{0ED31DCE-0A0A-4356-A958-819389B1C923}" type="slidenum">
              <a:rPr lang="en-US" smtClean="0"/>
              <a:t>36</a:t>
            </a:fld>
            <a:endParaRPr lang="en-US"/>
          </a:p>
        </p:txBody>
      </p:sp>
    </p:spTree>
    <p:extLst>
      <p:ext uri="{BB962C8B-B14F-4D97-AF65-F5344CB8AC3E}">
        <p14:creationId xmlns:p14="http://schemas.microsoft.com/office/powerpoint/2010/main" val="6779209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Resource Groups</a:t>
            </a:r>
            <a:endParaRPr lang="en-US" b="1" dirty="0"/>
          </a:p>
        </p:txBody>
      </p:sp>
      <p:sp>
        <p:nvSpPr>
          <p:cNvPr id="3" name="Content Placeholder 2"/>
          <p:cNvSpPr>
            <a:spLocks noGrp="1"/>
          </p:cNvSpPr>
          <p:nvPr>
            <p:ph idx="1"/>
          </p:nvPr>
        </p:nvSpPr>
        <p:spPr>
          <a:xfrm>
            <a:off x="457200" y="5257800"/>
            <a:ext cx="8534400" cy="1828800"/>
          </a:xfrm>
        </p:spPr>
        <p:txBody>
          <a:bodyPr>
            <a:normAutofit/>
          </a:bodyPr>
          <a:lstStyle/>
          <a:p>
            <a:r>
              <a:rPr lang="en-US" dirty="0"/>
              <a:t>Grouping Related </a:t>
            </a:r>
            <a:r>
              <a:rPr lang="en-US" dirty="0" smtClean="0"/>
              <a:t>Services</a:t>
            </a:r>
            <a:endParaRPr lang="en-US" dirty="0"/>
          </a:p>
        </p:txBody>
      </p:sp>
      <p:pic>
        <p:nvPicPr>
          <p:cNvPr id="2054" name="Picture 6" descr="https://d37djvu3ytnwxt.cloudfront.net/assets/courseware/v1/9c682440c353e074a679943bc58cf3cf/asset-v1:Microsoft+AZURE201x+3T2016+type@asset+block/AzureResourceGrou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143000"/>
            <a:ext cx="6822673"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ED31DCE-0A0A-4356-A958-819389B1C923}" type="slidenum">
              <a:rPr lang="en-US" smtClean="0"/>
              <a:t>37</a:t>
            </a:fld>
            <a:endParaRPr lang="en-US"/>
          </a:p>
        </p:txBody>
      </p:sp>
    </p:spTree>
    <p:extLst>
      <p:ext uri="{BB962C8B-B14F-4D97-AF65-F5344CB8AC3E}">
        <p14:creationId xmlns:p14="http://schemas.microsoft.com/office/powerpoint/2010/main" val="25080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Azure </a:t>
            </a:r>
            <a:r>
              <a:rPr lang="en-US" b="1" dirty="0" smtClean="0"/>
              <a:t>Storage</a:t>
            </a:r>
            <a:endParaRPr lang="en-US" b="1" dirty="0"/>
          </a:p>
        </p:txBody>
      </p:sp>
      <p:sp>
        <p:nvSpPr>
          <p:cNvPr id="3" name="Content Placeholder 2"/>
          <p:cNvSpPr>
            <a:spLocks noGrp="1"/>
          </p:cNvSpPr>
          <p:nvPr>
            <p:ph idx="1"/>
          </p:nvPr>
        </p:nvSpPr>
        <p:spPr>
          <a:xfrm>
            <a:off x="457200" y="1066800"/>
            <a:ext cx="8229600" cy="5059363"/>
          </a:xfrm>
        </p:spPr>
        <p:txBody>
          <a:bodyPr/>
          <a:lstStyle/>
          <a:p>
            <a:r>
              <a:rPr lang="en-US" dirty="0" smtClean="0"/>
              <a:t>Azure Storage Account</a:t>
            </a:r>
          </a:p>
          <a:p>
            <a:pPr lvl="1"/>
            <a:r>
              <a:rPr lang="en-US" dirty="0" smtClean="0"/>
              <a:t>Demo: Create a storage account</a:t>
            </a:r>
          </a:p>
          <a:p>
            <a:pPr lvl="1"/>
            <a:r>
              <a:rPr lang="en-US" dirty="0" smtClean="0"/>
              <a:t>Download and install Azure Storage Explorer</a:t>
            </a:r>
          </a:p>
          <a:p>
            <a:pPr lvl="1"/>
            <a:r>
              <a:rPr lang="en-US" dirty="0" smtClean="0"/>
              <a:t>Upload files to Blob storage</a:t>
            </a:r>
            <a:endParaRPr lang="en-US" dirty="0"/>
          </a:p>
        </p:txBody>
      </p:sp>
      <p:sp>
        <p:nvSpPr>
          <p:cNvPr id="4" name="Slide Number Placeholder 3"/>
          <p:cNvSpPr>
            <a:spLocks noGrp="1"/>
          </p:cNvSpPr>
          <p:nvPr>
            <p:ph type="sldNum" sz="quarter" idx="12"/>
          </p:nvPr>
        </p:nvSpPr>
        <p:spPr/>
        <p:txBody>
          <a:bodyPr/>
          <a:lstStyle/>
          <a:p>
            <a:fld id="{0ED31DCE-0A0A-4356-A958-819389B1C923}" type="slidenum">
              <a:rPr lang="en-US" smtClean="0"/>
              <a:t>38</a:t>
            </a:fld>
            <a:endParaRPr lang="en-US"/>
          </a:p>
        </p:txBody>
      </p:sp>
    </p:spTree>
    <p:extLst>
      <p:ext uri="{BB962C8B-B14F-4D97-AF65-F5344CB8AC3E}">
        <p14:creationId xmlns:p14="http://schemas.microsoft.com/office/powerpoint/2010/main" val="23642126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Autofit/>
          </a:bodyPr>
          <a:lstStyle/>
          <a:p>
            <a:r>
              <a:rPr lang="en-US" sz="3200" dirty="0"/>
              <a:t>Azure Blobs, Azure Files, or Azure Data </a:t>
            </a:r>
            <a:r>
              <a:rPr lang="en-US" sz="3200" dirty="0" smtClean="0"/>
              <a:t>Disks</a:t>
            </a:r>
            <a:endParaRPr lang="en-US" sz="3200" dirty="0"/>
          </a:p>
        </p:txBody>
      </p:sp>
      <p:sp>
        <p:nvSpPr>
          <p:cNvPr id="3" name="Content Placeholder 2"/>
          <p:cNvSpPr>
            <a:spLocks noGrp="1"/>
          </p:cNvSpPr>
          <p:nvPr>
            <p:ph idx="1"/>
          </p:nvPr>
        </p:nvSpPr>
        <p:spPr>
          <a:xfrm>
            <a:off x="457200" y="1295400"/>
            <a:ext cx="8229600" cy="4830763"/>
          </a:xfrm>
        </p:spPr>
        <p:txBody>
          <a:bodyPr>
            <a:normAutofit fontScale="92500" lnSpcReduction="10000"/>
          </a:bodyPr>
          <a:lstStyle/>
          <a:p>
            <a:r>
              <a:rPr lang="en-US" b="1" dirty="0"/>
              <a:t>Azure </a:t>
            </a:r>
            <a:r>
              <a:rPr lang="en-US" b="1" dirty="0" smtClean="0"/>
              <a:t>Files</a:t>
            </a:r>
            <a:r>
              <a:rPr lang="en-US" dirty="0" smtClean="0"/>
              <a:t>: </a:t>
            </a:r>
            <a:r>
              <a:rPr lang="en-US" dirty="0"/>
              <a:t>Provides </a:t>
            </a:r>
            <a:r>
              <a:rPr lang="en-US" dirty="0" smtClean="0"/>
              <a:t>both an </a:t>
            </a:r>
            <a:r>
              <a:rPr lang="en-US" dirty="0"/>
              <a:t>SMB </a:t>
            </a:r>
            <a:r>
              <a:rPr lang="en-US" dirty="0" smtClean="0"/>
              <a:t>interface and </a:t>
            </a:r>
            <a:r>
              <a:rPr lang="en-US" dirty="0"/>
              <a:t>a REST interface </a:t>
            </a:r>
            <a:endParaRPr lang="en-US" dirty="0" smtClean="0"/>
          </a:p>
          <a:p>
            <a:pPr lvl="1"/>
            <a:r>
              <a:rPr lang="en-US" dirty="0" smtClean="0"/>
              <a:t>Can mount in VMs and use native </a:t>
            </a:r>
            <a:r>
              <a:rPr lang="en-US" dirty="0"/>
              <a:t>file system </a:t>
            </a:r>
            <a:r>
              <a:rPr lang="en-US" dirty="0" smtClean="0"/>
              <a:t>APIs</a:t>
            </a:r>
          </a:p>
          <a:p>
            <a:pPr lvl="1"/>
            <a:r>
              <a:rPr lang="en-US" dirty="0" smtClean="0"/>
              <a:t>More expensive: </a:t>
            </a:r>
            <a:r>
              <a:rPr lang="en-US" dirty="0"/>
              <a:t>HK$0.6208 </a:t>
            </a:r>
            <a:r>
              <a:rPr lang="en-US" dirty="0" smtClean="0"/>
              <a:t>per GB per month (</a:t>
            </a:r>
            <a:r>
              <a:rPr lang="en-US" cap="all" dirty="0" smtClean="0"/>
              <a:t>LRS)</a:t>
            </a:r>
            <a:endParaRPr lang="en-US" dirty="0" smtClean="0"/>
          </a:p>
          <a:p>
            <a:r>
              <a:rPr lang="en-US" b="1" dirty="0" smtClean="0"/>
              <a:t>Azure Blobs</a:t>
            </a:r>
            <a:r>
              <a:rPr lang="en-US" dirty="0" smtClean="0"/>
              <a:t>: Provides only REST interface</a:t>
            </a:r>
          </a:p>
          <a:p>
            <a:pPr lvl="1"/>
            <a:r>
              <a:rPr lang="en-US" dirty="0" smtClean="0"/>
              <a:t>Support </a:t>
            </a:r>
            <a:r>
              <a:rPr lang="en-US" dirty="0"/>
              <a:t>data </a:t>
            </a:r>
            <a:r>
              <a:rPr lang="en-US" dirty="0" smtClean="0"/>
              <a:t>at </a:t>
            </a:r>
            <a:r>
              <a:rPr lang="en-US" dirty="0"/>
              <a:t>a massive </a:t>
            </a:r>
            <a:r>
              <a:rPr lang="en-US" dirty="0" smtClean="0"/>
              <a:t>scale</a:t>
            </a:r>
          </a:p>
          <a:p>
            <a:pPr lvl="1"/>
            <a:r>
              <a:rPr lang="en-US" dirty="0" smtClean="0"/>
              <a:t>Cheaper: HK$0.1242 per GM per month (LRS)</a:t>
            </a:r>
          </a:p>
          <a:p>
            <a:r>
              <a:rPr lang="en-US" b="1" dirty="0" smtClean="0"/>
              <a:t>Azure </a:t>
            </a:r>
            <a:r>
              <a:rPr lang="en-US" b="1" dirty="0"/>
              <a:t>Data </a:t>
            </a:r>
            <a:r>
              <a:rPr lang="en-US" b="1" dirty="0" smtClean="0"/>
              <a:t>Disks</a:t>
            </a:r>
            <a:r>
              <a:rPr lang="en-US" dirty="0" smtClean="0"/>
              <a:t> </a:t>
            </a:r>
          </a:p>
          <a:p>
            <a:pPr lvl="1"/>
            <a:r>
              <a:rPr lang="en-US" dirty="0" smtClean="0"/>
              <a:t>Can only be accessed in VMs.</a:t>
            </a:r>
          </a:p>
          <a:p>
            <a:pPr lvl="1"/>
            <a:r>
              <a:rPr lang="en-US" dirty="0" smtClean="0"/>
              <a:t>Image files are stored in Blob storage.</a:t>
            </a:r>
            <a:endParaRPr lang="en-US" b="1" dirty="0" smtClean="0"/>
          </a:p>
        </p:txBody>
      </p:sp>
      <p:sp>
        <p:nvSpPr>
          <p:cNvPr id="4" name="Slide Number Placeholder 3"/>
          <p:cNvSpPr>
            <a:spLocks noGrp="1"/>
          </p:cNvSpPr>
          <p:nvPr>
            <p:ph type="sldNum" sz="quarter" idx="12"/>
          </p:nvPr>
        </p:nvSpPr>
        <p:spPr/>
        <p:txBody>
          <a:bodyPr/>
          <a:lstStyle/>
          <a:p>
            <a:fld id="{0ED31DCE-0A0A-4356-A958-819389B1C923}" type="slidenum">
              <a:rPr lang="en-US" smtClean="0"/>
              <a:t>39</a:t>
            </a:fld>
            <a:endParaRPr lang="en-US"/>
          </a:p>
        </p:txBody>
      </p:sp>
    </p:spTree>
    <p:extLst>
      <p:ext uri="{BB962C8B-B14F-4D97-AF65-F5344CB8AC3E}">
        <p14:creationId xmlns:p14="http://schemas.microsoft.com/office/powerpoint/2010/main" val="3805473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Defining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6" name="TextBox 11"/>
          <p:cNvSpPr txBox="1">
            <a:spLocks noChangeArrowheads="1"/>
          </p:cNvSpPr>
          <p:nvPr/>
        </p:nvSpPr>
        <p:spPr bwMode="auto">
          <a:xfrm>
            <a:off x="5410200" y="1621418"/>
            <a:ext cx="2425665" cy="461665"/>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2400" b="1" dirty="0" smtClean="0">
                <a:solidFill>
                  <a:schemeClr val="accent1">
                    <a:lumMod val="50000"/>
                  </a:schemeClr>
                </a:solidFill>
                <a:latin typeface="Arial" pitchFamily="34" charset="0"/>
                <a:cs typeface="Arial" pitchFamily="34" charset="0"/>
              </a:rPr>
              <a:t>Service Models</a:t>
            </a:r>
            <a:endParaRPr lang="en-US" sz="2400" b="1" dirty="0">
              <a:solidFill>
                <a:schemeClr val="accent1">
                  <a:lumMod val="50000"/>
                </a:schemeClr>
              </a:solidFill>
              <a:latin typeface="Arial" pitchFamily="34" charset="0"/>
              <a:cs typeface="Arial" pitchFamily="34" charset="0"/>
            </a:endParaRPr>
          </a:p>
        </p:txBody>
      </p:sp>
      <p:sp>
        <p:nvSpPr>
          <p:cNvPr id="7" name="TextBox 11"/>
          <p:cNvSpPr txBox="1">
            <a:spLocks noChangeArrowheads="1"/>
          </p:cNvSpPr>
          <p:nvPr/>
        </p:nvSpPr>
        <p:spPr bwMode="auto">
          <a:xfrm>
            <a:off x="1066800" y="1663205"/>
            <a:ext cx="3090911" cy="461665"/>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2400" b="1" dirty="0" smtClean="0">
                <a:solidFill>
                  <a:schemeClr val="accent1">
                    <a:lumMod val="50000"/>
                  </a:schemeClr>
                </a:solidFill>
                <a:latin typeface="Arial" pitchFamily="34" charset="0"/>
                <a:cs typeface="Arial" pitchFamily="34" charset="0"/>
              </a:rPr>
              <a:t>Deployment Models</a:t>
            </a:r>
            <a:endParaRPr lang="en-US" sz="2400" b="1" dirty="0">
              <a:solidFill>
                <a:schemeClr val="accent1">
                  <a:lumMod val="50000"/>
                </a:schemeClr>
              </a:solidFill>
              <a:latin typeface="Arial" pitchFamily="34" charset="0"/>
              <a:cs typeface="Arial" pitchFamily="34" charset="0"/>
            </a:endParaRPr>
          </a:p>
        </p:txBody>
      </p:sp>
      <p:graphicFrame>
        <p:nvGraphicFramePr>
          <p:cNvPr id="10" name="Diagram 9"/>
          <p:cNvGraphicFramePr/>
          <p:nvPr>
            <p:extLst>
              <p:ext uri="{D42A27DB-BD31-4B8C-83A1-F6EECF244321}">
                <p14:modId xmlns:p14="http://schemas.microsoft.com/office/powerpoint/2010/main" val="244514882"/>
              </p:ext>
            </p:extLst>
          </p:nvPr>
        </p:nvGraphicFramePr>
        <p:xfrm>
          <a:off x="4648200" y="2255601"/>
          <a:ext cx="4038600" cy="3002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p:cNvGraphicFramePr/>
          <p:nvPr>
            <p:extLst>
              <p:ext uri="{D42A27DB-BD31-4B8C-83A1-F6EECF244321}">
                <p14:modId xmlns:p14="http://schemas.microsoft.com/office/powerpoint/2010/main" val="1790826093"/>
              </p:ext>
            </p:extLst>
          </p:nvPr>
        </p:nvGraphicFramePr>
        <p:xfrm>
          <a:off x="731445" y="2362200"/>
          <a:ext cx="3761620" cy="28956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Slide Number Placeholder 2"/>
          <p:cNvSpPr>
            <a:spLocks noGrp="1"/>
          </p:cNvSpPr>
          <p:nvPr>
            <p:ph type="sldNum" sz="quarter" idx="12"/>
          </p:nvPr>
        </p:nvSpPr>
        <p:spPr/>
        <p:txBody>
          <a:bodyPr/>
          <a:lstStyle/>
          <a:p>
            <a:fld id="{0ED31DCE-0A0A-4356-A958-819389B1C923}" type="slidenum">
              <a:rPr lang="en-US" smtClean="0"/>
              <a:t>4</a:t>
            </a:fld>
            <a:endParaRPr lang="en-US"/>
          </a:p>
        </p:txBody>
      </p:sp>
    </p:spTree>
    <p:extLst>
      <p:ext uri="{BB962C8B-B14F-4D97-AF65-F5344CB8AC3E}">
        <p14:creationId xmlns:p14="http://schemas.microsoft.com/office/powerpoint/2010/main" val="29652283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Windows Azure Storage Blob (WASB)</a:t>
            </a:r>
          </a:p>
        </p:txBody>
      </p:sp>
      <p:sp>
        <p:nvSpPr>
          <p:cNvPr id="3" name="Content Placeholder 2"/>
          <p:cNvSpPr>
            <a:spLocks noGrp="1"/>
          </p:cNvSpPr>
          <p:nvPr>
            <p:ph idx="1"/>
          </p:nvPr>
        </p:nvSpPr>
        <p:spPr>
          <a:xfrm>
            <a:off x="457200" y="1417638"/>
            <a:ext cx="8229600" cy="4800600"/>
          </a:xfrm>
        </p:spPr>
        <p:txBody>
          <a:bodyPr>
            <a:normAutofit fontScale="85000" lnSpcReduction="10000"/>
          </a:bodyPr>
          <a:lstStyle/>
          <a:p>
            <a:r>
              <a:rPr lang="en-US" dirty="0" smtClean="0"/>
              <a:t>WASB </a:t>
            </a:r>
            <a:r>
              <a:rPr lang="en-US" dirty="0"/>
              <a:t>is an extension built on top of the HDFS </a:t>
            </a:r>
            <a:r>
              <a:rPr lang="en-US" dirty="0" smtClean="0"/>
              <a:t>APIs</a:t>
            </a:r>
          </a:p>
          <a:p>
            <a:pPr lvl="1"/>
            <a:r>
              <a:rPr lang="en-US" dirty="0"/>
              <a:t>u</a:t>
            </a:r>
            <a:r>
              <a:rPr lang="en-US" dirty="0" smtClean="0"/>
              <a:t>ses </a:t>
            </a:r>
            <a:r>
              <a:rPr lang="en-US" dirty="0"/>
              <a:t>SSL certificates for improved </a:t>
            </a:r>
            <a:r>
              <a:rPr lang="en-US" dirty="0" smtClean="0"/>
              <a:t>security</a:t>
            </a:r>
          </a:p>
          <a:p>
            <a:pPr lvl="1"/>
            <a:r>
              <a:rPr lang="en-US" dirty="0" smtClean="0"/>
              <a:t>replicated 3x within the same data center</a:t>
            </a:r>
          </a:p>
          <a:p>
            <a:pPr lvl="1"/>
            <a:r>
              <a:rPr lang="en-US" dirty="0" smtClean="0"/>
              <a:t>more replication if you choose geo-replication</a:t>
            </a:r>
          </a:p>
          <a:p>
            <a:r>
              <a:rPr lang="en-US" dirty="0" smtClean="0"/>
              <a:t>Separate from cluster/VM storage </a:t>
            </a:r>
          </a:p>
          <a:p>
            <a:pPr lvl="1"/>
            <a:r>
              <a:rPr lang="en-US" dirty="0" smtClean="0"/>
              <a:t>persist </a:t>
            </a:r>
            <a:r>
              <a:rPr lang="en-US" dirty="0"/>
              <a:t>even when no </a:t>
            </a:r>
            <a:r>
              <a:rPr lang="en-US" dirty="0" smtClean="0"/>
              <a:t>clusters/VMs </a:t>
            </a:r>
            <a:r>
              <a:rPr lang="en-US" dirty="0"/>
              <a:t>currently exist </a:t>
            </a:r>
            <a:r>
              <a:rPr lang="en-US" dirty="0" smtClean="0"/>
              <a:t>(cost less money!)</a:t>
            </a:r>
          </a:p>
          <a:p>
            <a:pPr lvl="1"/>
            <a:r>
              <a:rPr lang="en-US" dirty="0" smtClean="0"/>
              <a:t>enables </a:t>
            </a:r>
            <a:r>
              <a:rPr lang="en-US" dirty="0"/>
              <a:t>multiple clusters plus other applications to access a single piece of </a:t>
            </a:r>
            <a:r>
              <a:rPr lang="en-US" dirty="0" smtClean="0"/>
              <a:t>data</a:t>
            </a:r>
          </a:p>
          <a:p>
            <a:pPr lvl="1"/>
            <a:r>
              <a:rPr lang="en-US" dirty="0" smtClean="0"/>
              <a:t>one cluster can access multiple storage account</a:t>
            </a:r>
          </a:p>
          <a:p>
            <a:pPr lvl="1"/>
            <a:r>
              <a:rPr lang="en-US" dirty="0" smtClean="0"/>
              <a:t>better elasticity </a:t>
            </a:r>
            <a:r>
              <a:rPr lang="en-US" smtClean="0"/>
              <a:t>than HDFS</a:t>
            </a:r>
            <a:endParaRPr lang="en-US" dirty="0" smtClean="0"/>
          </a:p>
          <a:p>
            <a:pPr lvl="1"/>
            <a:r>
              <a:rPr lang="en-US" dirty="0" smtClean="0"/>
              <a:t>same or faster than loading from “local” disks</a:t>
            </a:r>
          </a:p>
          <a:p>
            <a:pPr lvl="1"/>
            <a:endParaRPr lang="en-US" dirty="0"/>
          </a:p>
        </p:txBody>
      </p:sp>
      <p:sp>
        <p:nvSpPr>
          <p:cNvPr id="4" name="Slide Number Placeholder 3"/>
          <p:cNvSpPr>
            <a:spLocks noGrp="1"/>
          </p:cNvSpPr>
          <p:nvPr>
            <p:ph type="sldNum" sz="quarter" idx="12"/>
          </p:nvPr>
        </p:nvSpPr>
        <p:spPr/>
        <p:txBody>
          <a:bodyPr/>
          <a:lstStyle/>
          <a:p>
            <a:fld id="{0ED31DCE-0A0A-4356-A958-819389B1C923}" type="slidenum">
              <a:rPr lang="en-US" smtClean="0"/>
              <a:t>40</a:t>
            </a:fld>
            <a:endParaRPr lang="en-US"/>
          </a:p>
        </p:txBody>
      </p:sp>
    </p:spTree>
    <p:extLst>
      <p:ext uri="{BB962C8B-B14F-4D97-AF65-F5344CB8AC3E}">
        <p14:creationId xmlns:p14="http://schemas.microsoft.com/office/powerpoint/2010/main" val="258955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WASB structure </a:t>
            </a:r>
            <a:endParaRPr lang="en-US" dirty="0"/>
          </a:p>
        </p:txBody>
      </p:sp>
      <p:sp>
        <p:nvSpPr>
          <p:cNvPr id="3" name="Content Placeholder 2"/>
          <p:cNvSpPr>
            <a:spLocks noGrp="1"/>
          </p:cNvSpPr>
          <p:nvPr>
            <p:ph idx="1"/>
          </p:nvPr>
        </p:nvSpPr>
        <p:spPr>
          <a:xfrm>
            <a:off x="457200" y="4343400"/>
            <a:ext cx="8382000" cy="2133600"/>
          </a:xfrm>
        </p:spPr>
        <p:txBody>
          <a:bodyPr>
            <a:normAutofit fontScale="85000" lnSpcReduction="10000"/>
          </a:bodyPr>
          <a:lstStyle/>
          <a:p>
            <a:r>
              <a:rPr lang="en-US" dirty="0" smtClean="0"/>
              <a:t>Technically, WASB doesn’t have dictionaries but it recognizes ‘/’ in file names</a:t>
            </a:r>
          </a:p>
          <a:p>
            <a:pPr lvl="1"/>
            <a:r>
              <a:rPr lang="en-US" dirty="0" smtClean="0"/>
              <a:t>Example: wasb</a:t>
            </a:r>
            <a:r>
              <a:rPr lang="en-US" dirty="0"/>
              <a:t>://YOURDefaultContainer@YOURStorageAccount.blob.core.windows.net/SomeDirectory/ASubDirectory/AFile.txt</a:t>
            </a:r>
          </a:p>
        </p:txBody>
      </p:sp>
      <p:pic>
        <p:nvPicPr>
          <p:cNvPr id="1026" name="Picture 2" descr="https://acomdpsstorage.blob.core.windows.net/dpsmedia-prod/azure.microsoft.com/en-us/documentation/articles/storage-dotnet-how-to-use-blobs/20150128060354/includes/howto-blob-storage/blo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453198"/>
            <a:ext cx="4381500" cy="27241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ED31DCE-0A0A-4356-A958-819389B1C923}" type="slidenum">
              <a:rPr lang="en-US" smtClean="0"/>
              <a:t>41</a:t>
            </a:fld>
            <a:endParaRPr lang="en-US"/>
          </a:p>
        </p:txBody>
      </p:sp>
    </p:spTree>
    <p:extLst>
      <p:ext uri="{BB962C8B-B14F-4D97-AF65-F5344CB8AC3E}">
        <p14:creationId xmlns:p14="http://schemas.microsoft.com/office/powerpoint/2010/main" val="11630500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he Gallery is shown creating VHDs, the VHDs are the basis for the virtual machines, the virtual machines are accessed from the Internet or Enterprise with a load balancer, or VPN connection.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488831"/>
            <a:ext cx="6006043"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a:t>Virtual Machines</a:t>
            </a:r>
          </a:p>
        </p:txBody>
      </p:sp>
      <p:sp>
        <p:nvSpPr>
          <p:cNvPr id="3" name="Content Placeholder 2"/>
          <p:cNvSpPr>
            <a:spLocks noGrp="1"/>
          </p:cNvSpPr>
          <p:nvPr>
            <p:ph idx="1"/>
          </p:nvPr>
        </p:nvSpPr>
        <p:spPr>
          <a:xfrm>
            <a:off x="5715001" y="1417638"/>
            <a:ext cx="2971800" cy="5059362"/>
          </a:xfrm>
        </p:spPr>
        <p:txBody>
          <a:bodyPr>
            <a:normAutofit fontScale="70000" lnSpcReduction="20000"/>
          </a:bodyPr>
          <a:lstStyle/>
          <a:p>
            <a:r>
              <a:rPr lang="en-US" dirty="0"/>
              <a:t>Infrastructure as a Service (IaaS</a:t>
            </a:r>
            <a:r>
              <a:rPr lang="en-US" dirty="0" smtClean="0"/>
              <a:t>)</a:t>
            </a:r>
          </a:p>
          <a:p>
            <a:r>
              <a:rPr lang="en-US" dirty="0" smtClean="0"/>
              <a:t>Provides </a:t>
            </a:r>
            <a:r>
              <a:rPr lang="en-US" dirty="0"/>
              <a:t>an operating system, storage, and networking</a:t>
            </a:r>
            <a:endParaRPr lang="en-US" dirty="0" smtClean="0"/>
          </a:p>
          <a:p>
            <a:r>
              <a:rPr lang="en-US" dirty="0" smtClean="0"/>
              <a:t>User needs </a:t>
            </a:r>
            <a:r>
              <a:rPr lang="en-US" dirty="0"/>
              <a:t>to maintain the </a:t>
            </a:r>
            <a:r>
              <a:rPr lang="en-US" dirty="0" smtClean="0"/>
              <a:t>software on the VM</a:t>
            </a:r>
          </a:p>
          <a:p>
            <a:r>
              <a:rPr lang="en-US" dirty="0"/>
              <a:t>Examples of when to use Virtual </a:t>
            </a:r>
            <a:r>
              <a:rPr lang="en-US" dirty="0" smtClean="0"/>
              <a:t>Machines</a:t>
            </a:r>
          </a:p>
          <a:p>
            <a:pPr lvl="1"/>
            <a:r>
              <a:rPr lang="en-US" dirty="0"/>
              <a:t>Test and </a:t>
            </a:r>
            <a:r>
              <a:rPr lang="en-US" dirty="0" smtClean="0"/>
              <a:t>Development</a:t>
            </a:r>
          </a:p>
          <a:p>
            <a:pPr lvl="1"/>
            <a:r>
              <a:rPr lang="en-US" dirty="0"/>
              <a:t>Running applications in the </a:t>
            </a:r>
            <a:r>
              <a:rPr lang="en-US" dirty="0" smtClean="0"/>
              <a:t>cloud</a:t>
            </a:r>
          </a:p>
          <a:p>
            <a:pPr lvl="1"/>
            <a:r>
              <a:rPr lang="en-US" dirty="0"/>
              <a:t>Disaster </a:t>
            </a:r>
            <a:r>
              <a:rPr lang="en-US" dirty="0" smtClean="0"/>
              <a:t>recovery</a:t>
            </a:r>
          </a:p>
        </p:txBody>
      </p:sp>
      <p:sp>
        <p:nvSpPr>
          <p:cNvPr id="4" name="Slide Number Placeholder 3"/>
          <p:cNvSpPr>
            <a:spLocks noGrp="1"/>
          </p:cNvSpPr>
          <p:nvPr>
            <p:ph type="sldNum" sz="quarter" idx="12"/>
          </p:nvPr>
        </p:nvSpPr>
        <p:spPr/>
        <p:txBody>
          <a:bodyPr/>
          <a:lstStyle/>
          <a:p>
            <a:fld id="{0ED31DCE-0A0A-4356-A958-819389B1C923}" type="slidenum">
              <a:rPr lang="en-US" smtClean="0"/>
              <a:t>42</a:t>
            </a:fld>
            <a:endParaRPr lang="en-US"/>
          </a:p>
        </p:txBody>
      </p:sp>
    </p:spTree>
    <p:extLst>
      <p:ext uri="{BB962C8B-B14F-4D97-AF65-F5344CB8AC3E}">
        <p14:creationId xmlns:p14="http://schemas.microsoft.com/office/powerpoint/2010/main" val="47897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Virtualization is an enabling technology for IaaS </a:t>
            </a:r>
            <a:r>
              <a:rPr lang="en-US" dirty="0" smtClean="0"/>
              <a:t>Cloud</a:t>
            </a:r>
          </a:p>
          <a:p>
            <a:r>
              <a:rPr lang="en-US" dirty="0"/>
              <a:t>Suppose an IaaS provider owns a large cluster and wants to provision cloud services for its users</a:t>
            </a:r>
          </a:p>
          <a:p>
            <a:r>
              <a:rPr lang="en-US" dirty="0"/>
              <a:t>Users require</a:t>
            </a:r>
          </a:p>
          <a:p>
            <a:pPr lvl="1">
              <a:defRPr sz="3600"/>
            </a:pPr>
            <a:r>
              <a:rPr lang="en-US" dirty="0"/>
              <a:t>Different machines with diverse computing capabilities, e.g., CPU, memory, networking, storage, etc.</a:t>
            </a:r>
          </a:p>
          <a:p>
            <a:pPr lvl="1">
              <a:defRPr sz="3600"/>
            </a:pPr>
            <a:r>
              <a:rPr lang="en-US" dirty="0"/>
              <a:t>Different OS, e.g., CentOS, Ubuntu, Windows, etc.</a:t>
            </a:r>
          </a:p>
          <a:p>
            <a:pPr lvl="1">
              <a:defRPr sz="3600"/>
            </a:pPr>
            <a:r>
              <a:rPr lang="en-US" dirty="0"/>
              <a:t>Different </a:t>
            </a:r>
            <a:r>
              <a:rPr lang="en-US" dirty="0" err="1"/>
              <a:t>softwares</a:t>
            </a:r>
            <a:r>
              <a:rPr lang="en-US" dirty="0"/>
              <a:t> and libraries pre-installed, e.g., Python, Java, vim, </a:t>
            </a:r>
            <a:r>
              <a:rPr lang="en-US" dirty="0" err="1"/>
              <a:t>git</a:t>
            </a:r>
            <a:r>
              <a:rPr lang="en-US" dirty="0"/>
              <a:t>, </a:t>
            </a:r>
            <a:r>
              <a:rPr lang="en-US" dirty="0" err="1" smtClean="0"/>
              <a:t>etc</a:t>
            </a:r>
            <a:endParaRPr lang="en-US" dirty="0" smtClean="0"/>
          </a:p>
        </p:txBody>
      </p:sp>
      <p:sp>
        <p:nvSpPr>
          <p:cNvPr id="4" name="Slide Number Placeholder 3"/>
          <p:cNvSpPr>
            <a:spLocks noGrp="1"/>
          </p:cNvSpPr>
          <p:nvPr>
            <p:ph type="sldNum" sz="quarter" idx="12"/>
          </p:nvPr>
        </p:nvSpPr>
        <p:spPr/>
        <p:txBody>
          <a:bodyPr/>
          <a:lstStyle/>
          <a:p>
            <a:fld id="{0ED31DCE-0A0A-4356-A958-819389B1C923}" type="slidenum">
              <a:rPr lang="en-US" smtClean="0"/>
              <a:t>43</a:t>
            </a:fld>
            <a:endParaRPr lang="en-US"/>
          </a:p>
        </p:txBody>
      </p:sp>
    </p:spTree>
    <p:extLst>
      <p:ext uri="{BB962C8B-B14F-4D97-AF65-F5344CB8AC3E}">
        <p14:creationId xmlns:p14="http://schemas.microsoft.com/office/powerpoint/2010/main" val="23326849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p>
            <a:r>
              <a:t>What is virtualization?</a:t>
            </a:r>
          </a:p>
        </p:txBody>
      </p:sp>
      <p:sp>
        <p:nvSpPr>
          <p:cNvPr id="165" name="Shape 165"/>
          <p:cNvSpPr>
            <a:spLocks noGrp="1"/>
          </p:cNvSpPr>
          <p:nvPr>
            <p:ph type="body" idx="1"/>
          </p:nvPr>
        </p:nvSpPr>
        <p:spPr>
          <a:prstGeom prst="rect">
            <a:avLst/>
          </a:prstGeom>
        </p:spPr>
        <p:txBody>
          <a:bodyPr/>
          <a:lstStyle/>
          <a:p>
            <a:r>
              <a:t>Virtualization is a broad term. It can be applied to all types of resources (CPU, memory, network, etc.)</a:t>
            </a:r>
          </a:p>
          <a:p>
            <a:r>
              <a:t>Allows one computer to “look like” multiple computers, doing multiple jobs, by sharing the resources of a single machine across multiple environments.</a:t>
            </a:r>
          </a:p>
        </p:txBody>
      </p:sp>
      <p:sp>
        <p:nvSpPr>
          <p:cNvPr id="166" name="Shape 166"/>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Tree>
    <p:extLst>
      <p:ext uri="{BB962C8B-B14F-4D97-AF65-F5344CB8AC3E}">
        <p14:creationId xmlns:p14="http://schemas.microsoft.com/office/powerpoint/2010/main" val="984698172"/>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p>
            <a:r>
              <a:t>History</a:t>
            </a:r>
          </a:p>
        </p:txBody>
      </p:sp>
      <p:sp>
        <p:nvSpPr>
          <p:cNvPr id="169" name="Shape 169"/>
          <p:cNvSpPr>
            <a:spLocks noGrp="1"/>
          </p:cNvSpPr>
          <p:nvPr>
            <p:ph type="body" idx="1"/>
          </p:nvPr>
        </p:nvSpPr>
        <p:spPr>
          <a:prstGeom prst="rect">
            <a:avLst/>
          </a:prstGeom>
        </p:spPr>
        <p:txBody>
          <a:bodyPr/>
          <a:lstStyle/>
          <a:p>
            <a:r>
              <a:t>Believe it or not:</a:t>
            </a:r>
          </a:p>
          <a:p>
            <a:pPr lvl="1"/>
            <a:r>
              <a:t>virtualization started in 1960’s in IBM’s mainframe</a:t>
            </a:r>
          </a:p>
        </p:txBody>
      </p:sp>
      <p:sp>
        <p:nvSpPr>
          <p:cNvPr id="170" name="Shape 170"/>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45</a:t>
            </a:fld>
            <a:endParaRPr/>
          </a:p>
        </p:txBody>
      </p:sp>
      <p:pic>
        <p:nvPicPr>
          <p:cNvPr id="171" name="pasted-image.pdf"/>
          <p:cNvPicPr>
            <a:picLocks noChangeAspect="1"/>
          </p:cNvPicPr>
          <p:nvPr/>
        </p:nvPicPr>
        <p:blipFill>
          <a:blip r:embed="rId2">
            <a:extLst/>
          </a:blip>
          <a:stretch>
            <a:fillRect/>
          </a:stretch>
        </p:blipFill>
        <p:spPr>
          <a:xfrm>
            <a:off x="4858866" y="3145538"/>
            <a:ext cx="2889127" cy="3451213"/>
          </a:xfrm>
          <a:prstGeom prst="rect">
            <a:avLst/>
          </a:prstGeom>
          <a:ln w="12700">
            <a:miter lim="400000"/>
          </a:ln>
        </p:spPr>
      </p:pic>
    </p:spTree>
    <p:extLst>
      <p:ext uri="{BB962C8B-B14F-4D97-AF65-F5344CB8AC3E}">
        <p14:creationId xmlns:p14="http://schemas.microsoft.com/office/powerpoint/2010/main" val="3970668542"/>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p>
            <a:r>
              <a:t>Virtualization</a:t>
            </a:r>
          </a:p>
        </p:txBody>
      </p:sp>
      <p:sp>
        <p:nvSpPr>
          <p:cNvPr id="174" name="Shape 174"/>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46</a:t>
            </a:fld>
            <a:endParaRPr/>
          </a:p>
        </p:txBody>
      </p:sp>
      <p:pic>
        <p:nvPicPr>
          <p:cNvPr id="175" name="pasted-image.pdf"/>
          <p:cNvPicPr>
            <a:picLocks noChangeAspect="1"/>
          </p:cNvPicPr>
          <p:nvPr/>
        </p:nvPicPr>
        <p:blipFill>
          <a:blip r:embed="rId2">
            <a:extLst/>
          </a:blip>
          <a:stretch>
            <a:fillRect/>
          </a:stretch>
        </p:blipFill>
        <p:spPr>
          <a:xfrm>
            <a:off x="745444" y="4048125"/>
            <a:ext cx="3305703" cy="982266"/>
          </a:xfrm>
          <a:prstGeom prst="rect">
            <a:avLst/>
          </a:prstGeom>
          <a:ln w="12700">
            <a:miter lim="400000"/>
          </a:ln>
        </p:spPr>
      </p:pic>
      <p:pic>
        <p:nvPicPr>
          <p:cNvPr id="176" name="pasted-image.pdf"/>
          <p:cNvPicPr>
            <a:picLocks noChangeAspect="1"/>
          </p:cNvPicPr>
          <p:nvPr/>
        </p:nvPicPr>
        <p:blipFill>
          <a:blip r:embed="rId3">
            <a:extLst/>
          </a:blip>
          <a:stretch>
            <a:fillRect/>
          </a:stretch>
        </p:blipFill>
        <p:spPr>
          <a:xfrm>
            <a:off x="527945" y="5321327"/>
            <a:ext cx="3740613" cy="1084236"/>
          </a:xfrm>
          <a:prstGeom prst="rect">
            <a:avLst/>
          </a:prstGeom>
          <a:ln w="12700">
            <a:miter lim="400000"/>
          </a:ln>
        </p:spPr>
      </p:pic>
      <p:pic>
        <p:nvPicPr>
          <p:cNvPr id="177" name="pasted-image.pdf"/>
          <p:cNvPicPr>
            <a:picLocks noChangeAspect="1"/>
          </p:cNvPicPr>
          <p:nvPr/>
        </p:nvPicPr>
        <p:blipFill>
          <a:blip r:embed="rId4">
            <a:extLst/>
          </a:blip>
          <a:stretch>
            <a:fillRect/>
          </a:stretch>
        </p:blipFill>
        <p:spPr>
          <a:xfrm>
            <a:off x="4402336" y="5139749"/>
            <a:ext cx="4425320" cy="1447275"/>
          </a:xfrm>
          <a:prstGeom prst="rect">
            <a:avLst/>
          </a:prstGeom>
          <a:ln w="12700">
            <a:miter lim="400000"/>
          </a:ln>
        </p:spPr>
      </p:pic>
      <p:pic>
        <p:nvPicPr>
          <p:cNvPr id="178" name="pasted-image.pdf"/>
          <p:cNvPicPr>
            <a:picLocks noChangeAspect="1"/>
          </p:cNvPicPr>
          <p:nvPr/>
        </p:nvPicPr>
        <p:blipFill>
          <a:blip r:embed="rId2">
            <a:extLst/>
          </a:blip>
          <a:stretch>
            <a:fillRect/>
          </a:stretch>
        </p:blipFill>
        <p:spPr>
          <a:xfrm>
            <a:off x="4662555" y="4048125"/>
            <a:ext cx="3305703" cy="982266"/>
          </a:xfrm>
          <a:prstGeom prst="rect">
            <a:avLst/>
          </a:prstGeom>
          <a:ln w="12700">
            <a:miter lim="400000"/>
          </a:ln>
        </p:spPr>
      </p:pic>
      <p:graphicFrame>
        <p:nvGraphicFramePr>
          <p:cNvPr id="179" name="Table 179"/>
          <p:cNvGraphicFramePr/>
          <p:nvPr/>
        </p:nvGraphicFramePr>
        <p:xfrm>
          <a:off x="1104235" y="2547938"/>
          <a:ext cx="2588120" cy="861946"/>
        </p:xfrm>
        <a:graphic>
          <a:graphicData uri="http://schemas.openxmlformats.org/drawingml/2006/table">
            <a:tbl>
              <a:tblPr/>
              <a:tblGrid>
                <a:gridCol w="1294060">
                  <a:extLst>
                    <a:ext uri="{9D8B030D-6E8A-4147-A177-3AD203B41FA5}">
                      <a16:colId xmlns:a16="http://schemas.microsoft.com/office/drawing/2014/main" val="20000"/>
                    </a:ext>
                  </a:extLst>
                </a:gridCol>
                <a:gridCol w="1294060">
                  <a:extLst>
                    <a:ext uri="{9D8B030D-6E8A-4147-A177-3AD203B41FA5}">
                      <a16:colId xmlns:a16="http://schemas.microsoft.com/office/drawing/2014/main" val="20001"/>
                    </a:ext>
                  </a:extLst>
                </a:gridCol>
              </a:tblGrid>
              <a:tr h="422622">
                <a:tc>
                  <a:txBody>
                    <a:bodyPr/>
                    <a:lstStyle/>
                    <a:p>
                      <a:pPr algn="ctr" defTabSz="457200">
                        <a:defRPr sz="1800"/>
                      </a:pPr>
                      <a:r>
                        <a:rPr sz="2300">
                          <a:sym typeface="Helvetica Neue Light"/>
                        </a:rPr>
                        <a:t>App</a:t>
                      </a:r>
                    </a:p>
                  </a:txBody>
                  <a:tcPr marL="35719" marR="35719" marT="35719" marB="35719" anchor="ctr" horzOverflow="overflow"/>
                </a:tc>
                <a:tc>
                  <a:txBody>
                    <a:bodyPr/>
                    <a:lstStyle/>
                    <a:p>
                      <a:pPr algn="ctr" defTabSz="457200">
                        <a:defRPr sz="1800"/>
                      </a:pPr>
                      <a:r>
                        <a:rPr sz="2300">
                          <a:sym typeface="Helvetica Neue Light"/>
                        </a:rPr>
                        <a:t>App</a:t>
                      </a:r>
                    </a:p>
                  </a:txBody>
                  <a:tcPr marL="35719" marR="35719" marT="35719" marB="35719" anchor="ctr" horzOverflow="overflow"/>
                </a:tc>
                <a:extLst>
                  <a:ext uri="{0D108BD9-81ED-4DB2-BD59-A6C34878D82A}">
                    <a16:rowId xmlns:a16="http://schemas.microsoft.com/office/drawing/2014/main" val="10000"/>
                  </a:ext>
                </a:extLst>
              </a:tr>
              <a:tr h="439324">
                <a:tc gridSpan="2">
                  <a:txBody>
                    <a:bodyPr/>
                    <a:lstStyle/>
                    <a:p>
                      <a:pPr algn="ctr" defTabSz="457200">
                        <a:defRPr sz="1800"/>
                      </a:pPr>
                      <a:r>
                        <a:rPr sz="2300">
                          <a:sym typeface="Helvetica Neue Light"/>
                        </a:rPr>
                        <a:t>OS</a:t>
                      </a:r>
                    </a:p>
                  </a:txBody>
                  <a:tcPr marL="35719" marR="35719" marT="35719" marB="35719" anchor="ctr" horzOverflow="overflow"/>
                </a:tc>
                <a:tc hMerge="1">
                  <a:txBody>
                    <a:bodyPr/>
                    <a:lstStyle/>
                    <a:p>
                      <a:endParaRPr lang="en-US"/>
                    </a:p>
                  </a:txBody>
                  <a:tcPr/>
                </a:tc>
                <a:extLst>
                  <a:ext uri="{0D108BD9-81ED-4DB2-BD59-A6C34878D82A}">
                    <a16:rowId xmlns:a16="http://schemas.microsoft.com/office/drawing/2014/main" val="10001"/>
                  </a:ext>
                </a:extLst>
              </a:tr>
            </a:tbl>
          </a:graphicData>
        </a:graphic>
      </p:graphicFrame>
      <p:graphicFrame>
        <p:nvGraphicFramePr>
          <p:cNvPr id="180" name="Table 180"/>
          <p:cNvGraphicFramePr/>
          <p:nvPr/>
        </p:nvGraphicFramePr>
        <p:xfrm>
          <a:off x="4780359" y="1964531"/>
          <a:ext cx="3848694" cy="1974234"/>
        </p:xfrm>
        <a:graphic>
          <a:graphicData uri="http://schemas.openxmlformats.org/drawingml/2006/table">
            <a:tbl>
              <a:tblPr/>
              <a:tblGrid>
                <a:gridCol w="1178866">
                  <a:extLst>
                    <a:ext uri="{9D8B030D-6E8A-4147-A177-3AD203B41FA5}">
                      <a16:colId xmlns:a16="http://schemas.microsoft.com/office/drawing/2014/main" val="20000"/>
                    </a:ext>
                  </a:extLst>
                </a:gridCol>
                <a:gridCol w="1334544">
                  <a:extLst>
                    <a:ext uri="{9D8B030D-6E8A-4147-A177-3AD203B41FA5}">
                      <a16:colId xmlns:a16="http://schemas.microsoft.com/office/drawing/2014/main" val="20001"/>
                    </a:ext>
                  </a:extLst>
                </a:gridCol>
                <a:gridCol w="1335284">
                  <a:extLst>
                    <a:ext uri="{9D8B030D-6E8A-4147-A177-3AD203B41FA5}">
                      <a16:colId xmlns:a16="http://schemas.microsoft.com/office/drawing/2014/main" val="20002"/>
                    </a:ext>
                  </a:extLst>
                </a:gridCol>
              </a:tblGrid>
              <a:tr h="658078">
                <a:tc>
                  <a:txBody>
                    <a:bodyPr/>
                    <a:lstStyle/>
                    <a:p>
                      <a:pPr algn="ctr" defTabSz="457200">
                        <a:defRPr sz="1800"/>
                      </a:pPr>
                      <a:r>
                        <a:rPr sz="2300">
                          <a:sym typeface="Helvetica Neue Light"/>
                        </a:rPr>
                        <a:t>App</a:t>
                      </a:r>
                    </a:p>
                  </a:txBody>
                  <a:tcPr marL="35719" marR="35719" marT="35719" marB="35719" anchor="ctr" horzOverflow="overflow"/>
                </a:tc>
                <a:tc>
                  <a:txBody>
                    <a:bodyPr/>
                    <a:lstStyle/>
                    <a:p>
                      <a:pPr algn="ctr" defTabSz="457200">
                        <a:defRPr sz="1800"/>
                      </a:pPr>
                      <a:r>
                        <a:rPr sz="2300">
                          <a:sym typeface="Helvetica Neue Light"/>
                        </a:rPr>
                        <a:t>App</a:t>
                      </a:r>
                    </a:p>
                  </a:txBody>
                  <a:tcPr marL="35719" marR="35719" marT="35719" marB="35719" anchor="ctr" horzOverflow="overflow"/>
                </a:tc>
                <a:tc>
                  <a:txBody>
                    <a:bodyPr/>
                    <a:lstStyle/>
                    <a:p>
                      <a:pPr algn="ctr" defTabSz="457200">
                        <a:defRPr sz="1800"/>
                      </a:pPr>
                      <a:r>
                        <a:rPr sz="2300">
                          <a:sym typeface="Helvetica Neue Light"/>
                        </a:rPr>
                        <a:t>App</a:t>
                      </a:r>
                    </a:p>
                  </a:txBody>
                  <a:tcPr marL="35719" marR="35719" marT="35719" marB="35719" anchor="ctr" horzOverflow="overflow"/>
                </a:tc>
                <a:extLst>
                  <a:ext uri="{0D108BD9-81ED-4DB2-BD59-A6C34878D82A}">
                    <a16:rowId xmlns:a16="http://schemas.microsoft.com/office/drawing/2014/main" val="10000"/>
                  </a:ext>
                </a:extLst>
              </a:tr>
              <a:tr h="658078">
                <a:tc>
                  <a:txBody>
                    <a:bodyPr/>
                    <a:lstStyle/>
                    <a:p>
                      <a:pPr algn="ctr" defTabSz="457200">
                        <a:defRPr sz="1800"/>
                      </a:pPr>
                      <a:r>
                        <a:rPr sz="2300">
                          <a:sym typeface="Helvetica Neue Light"/>
                        </a:rPr>
                        <a:t>Win</a:t>
                      </a:r>
                    </a:p>
                  </a:txBody>
                  <a:tcPr marL="35719" marR="35719" marT="35719" marB="35719" anchor="ctr" horzOverflow="overflow"/>
                </a:tc>
                <a:tc>
                  <a:txBody>
                    <a:bodyPr/>
                    <a:lstStyle/>
                    <a:p>
                      <a:pPr algn="ctr" defTabSz="457200">
                        <a:defRPr sz="1800"/>
                      </a:pPr>
                      <a:r>
                        <a:rPr sz="2300">
                          <a:sym typeface="Helvetica Neue Light"/>
                        </a:rPr>
                        <a:t>Ubuntu</a:t>
                      </a:r>
                    </a:p>
                  </a:txBody>
                  <a:tcPr marL="35719" marR="35719" marT="35719" marB="35719" anchor="ctr" horzOverflow="overflow"/>
                </a:tc>
                <a:tc>
                  <a:txBody>
                    <a:bodyPr/>
                    <a:lstStyle/>
                    <a:p>
                      <a:pPr algn="ctr" defTabSz="457200">
                        <a:defRPr sz="1800"/>
                      </a:pPr>
                      <a:r>
                        <a:rPr sz="2300">
                          <a:sym typeface="Helvetica Neue Light"/>
                        </a:rPr>
                        <a:t>CentOS</a:t>
                      </a:r>
                    </a:p>
                  </a:txBody>
                  <a:tcPr marL="35719" marR="35719" marT="35719" marB="35719" anchor="ctr" horzOverflow="overflow"/>
                </a:tc>
                <a:extLst>
                  <a:ext uri="{0D108BD9-81ED-4DB2-BD59-A6C34878D82A}">
                    <a16:rowId xmlns:a16="http://schemas.microsoft.com/office/drawing/2014/main" val="10001"/>
                  </a:ext>
                </a:extLst>
              </a:tr>
              <a:tr h="658078">
                <a:tc gridSpan="3">
                  <a:txBody>
                    <a:bodyPr/>
                    <a:lstStyle/>
                    <a:p>
                      <a:pPr algn="ctr" defTabSz="457200">
                        <a:defRPr sz="1800"/>
                      </a:pPr>
                      <a:r>
                        <a:rPr sz="2300">
                          <a:sym typeface="Helvetica Neue Light"/>
                        </a:rPr>
                        <a:t>Virtualization layer</a:t>
                      </a:r>
                    </a:p>
                  </a:txBody>
                  <a:tcPr marL="35719" marR="35719" marT="35719" marB="35719" anchor="ctr" horzOverflow="overflow"/>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06977865"/>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p>
            <a:r>
              <a:t>The old model</a:t>
            </a:r>
          </a:p>
        </p:txBody>
      </p:sp>
      <p:sp>
        <p:nvSpPr>
          <p:cNvPr id="183" name="Shape 183"/>
          <p:cNvSpPr>
            <a:spLocks noGrp="1"/>
          </p:cNvSpPr>
          <p:nvPr>
            <p:ph type="body" idx="1"/>
          </p:nvPr>
        </p:nvSpPr>
        <p:spPr>
          <a:prstGeom prst="rect">
            <a:avLst/>
          </a:prstGeom>
        </p:spPr>
        <p:txBody>
          <a:bodyPr/>
          <a:lstStyle/>
          <a:p>
            <a:r>
              <a:t>A server for every application</a:t>
            </a:r>
          </a:p>
          <a:p>
            <a:r>
              <a:t>Software and hardware are tightly coupled</a:t>
            </a:r>
          </a:p>
        </p:txBody>
      </p:sp>
      <p:sp>
        <p:nvSpPr>
          <p:cNvPr id="184" name="Shape 184"/>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47</a:t>
            </a:fld>
            <a:endParaRPr/>
          </a:p>
        </p:txBody>
      </p:sp>
      <p:pic>
        <p:nvPicPr>
          <p:cNvPr id="185" name="pasted-image.pdf"/>
          <p:cNvPicPr>
            <a:picLocks noChangeAspect="1"/>
          </p:cNvPicPr>
          <p:nvPr/>
        </p:nvPicPr>
        <p:blipFill>
          <a:blip r:embed="rId2">
            <a:extLst/>
          </a:blip>
          <a:stretch>
            <a:fillRect/>
          </a:stretch>
        </p:blipFill>
        <p:spPr>
          <a:xfrm>
            <a:off x="2842378" y="3433584"/>
            <a:ext cx="3459244" cy="2555260"/>
          </a:xfrm>
          <a:prstGeom prst="rect">
            <a:avLst/>
          </a:prstGeom>
          <a:ln w="12700">
            <a:miter lim="400000"/>
          </a:ln>
        </p:spPr>
      </p:pic>
    </p:spTree>
    <p:extLst>
      <p:ext uri="{BB962C8B-B14F-4D97-AF65-F5344CB8AC3E}">
        <p14:creationId xmlns:p14="http://schemas.microsoft.com/office/powerpoint/2010/main" val="1359893250"/>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lstStyle/>
          <a:p>
            <a:r>
              <a:t>The old model</a:t>
            </a:r>
          </a:p>
        </p:txBody>
      </p:sp>
      <p:sp>
        <p:nvSpPr>
          <p:cNvPr id="188" name="Shape 188"/>
          <p:cNvSpPr>
            <a:spLocks noGrp="1"/>
          </p:cNvSpPr>
          <p:nvPr>
            <p:ph type="body" idx="1"/>
          </p:nvPr>
        </p:nvSpPr>
        <p:spPr>
          <a:prstGeom prst="rect">
            <a:avLst/>
          </a:prstGeom>
        </p:spPr>
        <p:txBody>
          <a:bodyPr/>
          <a:lstStyle/>
          <a:p>
            <a:r>
              <a:t>Big disadvantage: </a:t>
            </a:r>
            <a:r>
              <a:rPr b="1">
                <a:latin typeface="Helvetica Neue"/>
                <a:ea typeface="Helvetica Neue"/>
                <a:cs typeface="Helvetica Neue"/>
                <a:sym typeface="Helvetica Neue"/>
              </a:rPr>
              <a:t>low utilization</a:t>
            </a:r>
          </a:p>
        </p:txBody>
      </p:sp>
      <p:sp>
        <p:nvSpPr>
          <p:cNvPr id="189" name="Shape 189"/>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48</a:t>
            </a:fld>
            <a:endParaRPr/>
          </a:p>
        </p:txBody>
      </p:sp>
      <p:pic>
        <p:nvPicPr>
          <p:cNvPr id="190" name="pasted-image.pdf"/>
          <p:cNvPicPr>
            <a:picLocks noChangeAspect="1"/>
          </p:cNvPicPr>
          <p:nvPr/>
        </p:nvPicPr>
        <p:blipFill>
          <a:blip r:embed="rId2">
            <a:extLst/>
          </a:blip>
          <a:stretch>
            <a:fillRect/>
          </a:stretch>
        </p:blipFill>
        <p:spPr>
          <a:xfrm>
            <a:off x="1792522" y="2606360"/>
            <a:ext cx="5558957" cy="2421054"/>
          </a:xfrm>
          <a:prstGeom prst="rect">
            <a:avLst/>
          </a:prstGeom>
          <a:ln w="12700">
            <a:miter lim="400000"/>
          </a:ln>
        </p:spPr>
      </p:pic>
      <p:sp>
        <p:nvSpPr>
          <p:cNvPr id="191" name="Shape 191"/>
          <p:cNvSpPr/>
          <p:nvPr/>
        </p:nvSpPr>
        <p:spPr>
          <a:xfrm>
            <a:off x="1942020" y="5486284"/>
            <a:ext cx="35105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10%</a:t>
            </a:r>
          </a:p>
        </p:txBody>
      </p:sp>
      <p:sp>
        <p:nvSpPr>
          <p:cNvPr id="192" name="Shape 192"/>
          <p:cNvSpPr/>
          <p:nvPr/>
        </p:nvSpPr>
        <p:spPr>
          <a:xfrm>
            <a:off x="3400535" y="5486284"/>
            <a:ext cx="35105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12%</a:t>
            </a:r>
          </a:p>
        </p:txBody>
      </p:sp>
      <p:sp>
        <p:nvSpPr>
          <p:cNvPr id="193" name="Shape 193"/>
          <p:cNvSpPr/>
          <p:nvPr/>
        </p:nvSpPr>
        <p:spPr>
          <a:xfrm>
            <a:off x="4859051" y="5486284"/>
            <a:ext cx="35105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18%</a:t>
            </a:r>
          </a:p>
        </p:txBody>
      </p:sp>
      <p:sp>
        <p:nvSpPr>
          <p:cNvPr id="194" name="Shape 194"/>
          <p:cNvSpPr/>
          <p:nvPr/>
        </p:nvSpPr>
        <p:spPr>
          <a:xfrm>
            <a:off x="6317566" y="5486284"/>
            <a:ext cx="35105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20%</a:t>
            </a:r>
          </a:p>
        </p:txBody>
      </p:sp>
    </p:spTree>
    <p:extLst>
      <p:ext uri="{BB962C8B-B14F-4D97-AF65-F5344CB8AC3E}">
        <p14:creationId xmlns:p14="http://schemas.microsoft.com/office/powerpoint/2010/main" val="1888960850"/>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p>
            <a:r>
              <a:t>The new model</a:t>
            </a:r>
          </a:p>
        </p:txBody>
      </p:sp>
      <p:sp>
        <p:nvSpPr>
          <p:cNvPr id="197" name="Shape 197"/>
          <p:cNvSpPr>
            <a:spLocks noGrp="1"/>
          </p:cNvSpPr>
          <p:nvPr>
            <p:ph type="body" idx="1"/>
          </p:nvPr>
        </p:nvSpPr>
        <p:spPr>
          <a:prstGeom prst="rect">
            <a:avLst/>
          </a:prstGeom>
        </p:spPr>
        <p:txBody>
          <a:bodyPr>
            <a:normAutofit/>
          </a:bodyPr>
          <a:lstStyle/>
          <a:p>
            <a:r>
              <a:rPr sz="2800" dirty="0"/>
              <a:t>Physical resources are virtualized. OS and applications as a single unit by encapsulating them into </a:t>
            </a:r>
            <a:r>
              <a:rPr sz="2800" i="1" dirty="0">
                <a:latin typeface="Helvetica Neue"/>
                <a:ea typeface="Helvetica Neue"/>
                <a:cs typeface="Helvetica Neue"/>
                <a:sym typeface="Helvetica Neue"/>
              </a:rPr>
              <a:t>virtual machines</a:t>
            </a:r>
          </a:p>
          <a:p>
            <a:r>
              <a:rPr sz="2800" dirty="0"/>
              <a:t>Separate applications and hardware</a:t>
            </a:r>
          </a:p>
        </p:txBody>
      </p:sp>
      <p:sp>
        <p:nvSpPr>
          <p:cNvPr id="198" name="Shape 198"/>
          <p:cNvSpPr>
            <a:spLocks noGrp="1"/>
          </p:cNvSpPr>
          <p:nvPr>
            <p:ph type="sldNum" sz="quarter" idx="2"/>
          </p:nvPr>
        </p:nvSpPr>
        <p:spPr>
          <a:xfrm>
            <a:off x="8626078" y="6465094"/>
            <a:ext cx="219386"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pic>
        <p:nvPicPr>
          <p:cNvPr id="199" name="pasted-image.pdf"/>
          <p:cNvPicPr>
            <a:picLocks noChangeAspect="1"/>
          </p:cNvPicPr>
          <p:nvPr/>
        </p:nvPicPr>
        <p:blipFill>
          <a:blip r:embed="rId2">
            <a:extLst/>
          </a:blip>
          <a:stretch>
            <a:fillRect/>
          </a:stretch>
        </p:blipFill>
        <p:spPr>
          <a:xfrm>
            <a:off x="2743200" y="3471708"/>
            <a:ext cx="3054160" cy="2654455"/>
          </a:xfrm>
          <a:prstGeom prst="rect">
            <a:avLst/>
          </a:prstGeom>
          <a:ln w="12700">
            <a:miter lim="400000"/>
          </a:ln>
        </p:spPr>
      </p:pic>
    </p:spTree>
    <p:extLst>
      <p:ext uri="{BB962C8B-B14F-4D97-AF65-F5344CB8AC3E}">
        <p14:creationId xmlns:p14="http://schemas.microsoft.com/office/powerpoint/2010/main" val="206245386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title"/>
          </p:nvPr>
        </p:nvSpPr>
        <p:spPr>
          <a:prstGeom prst="rect">
            <a:avLst/>
          </a:prstGeom>
        </p:spPr>
        <p:txBody>
          <a:bodyPr/>
          <a:lstStyle/>
          <a:p>
            <a:r>
              <a:t>Cloud deployment models</a:t>
            </a:r>
          </a:p>
        </p:txBody>
      </p:sp>
      <p:sp>
        <p:nvSpPr>
          <p:cNvPr id="142" name="Shape 142"/>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pic>
        <p:nvPicPr>
          <p:cNvPr id="143" name="pasted-image.png"/>
          <p:cNvPicPr>
            <a:picLocks noChangeAspect="1"/>
          </p:cNvPicPr>
          <p:nvPr/>
        </p:nvPicPr>
        <p:blipFill>
          <a:blip r:embed="rId2">
            <a:extLst/>
          </a:blip>
          <a:stretch>
            <a:fillRect/>
          </a:stretch>
        </p:blipFill>
        <p:spPr>
          <a:xfrm>
            <a:off x="1215520" y="1794956"/>
            <a:ext cx="6712961" cy="4012043"/>
          </a:xfrm>
          <a:prstGeom prst="rect">
            <a:avLst/>
          </a:prstGeom>
          <a:ln w="12700">
            <a:miter lim="400000"/>
          </a:ln>
        </p:spPr>
      </p:pic>
    </p:spTree>
    <p:extLst>
      <p:ext uri="{BB962C8B-B14F-4D97-AF65-F5344CB8AC3E}">
        <p14:creationId xmlns:p14="http://schemas.microsoft.com/office/powerpoint/2010/main" val="3905145528"/>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title"/>
          </p:nvPr>
        </p:nvSpPr>
        <p:spPr>
          <a:prstGeom prst="rect">
            <a:avLst/>
          </a:prstGeom>
        </p:spPr>
        <p:txBody>
          <a:bodyPr/>
          <a:lstStyle/>
          <a:p>
            <a:r>
              <a:t>The new model</a:t>
            </a:r>
          </a:p>
        </p:txBody>
      </p:sp>
      <p:sp>
        <p:nvSpPr>
          <p:cNvPr id="202" name="Shape 202"/>
          <p:cNvSpPr>
            <a:spLocks noGrp="1"/>
          </p:cNvSpPr>
          <p:nvPr>
            <p:ph type="body" idx="1"/>
          </p:nvPr>
        </p:nvSpPr>
        <p:spPr>
          <a:prstGeom prst="rect">
            <a:avLst/>
          </a:prstGeom>
        </p:spPr>
        <p:txBody>
          <a:bodyPr/>
          <a:lstStyle/>
          <a:p>
            <a:r>
              <a:t>Big advantage: improved utilization</a:t>
            </a:r>
          </a:p>
        </p:txBody>
      </p:sp>
      <p:sp>
        <p:nvSpPr>
          <p:cNvPr id="203" name="Shape 203"/>
          <p:cNvSpPr>
            <a:spLocks noGrp="1"/>
          </p:cNvSpPr>
          <p:nvPr>
            <p:ph type="sldNum" sz="quarter" idx="2"/>
          </p:nvPr>
        </p:nvSpPr>
        <p:spPr>
          <a:xfrm>
            <a:off x="8626078" y="6465094"/>
            <a:ext cx="219386"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50</a:t>
            </a:fld>
            <a:endParaRPr/>
          </a:p>
        </p:txBody>
      </p:sp>
      <p:pic>
        <p:nvPicPr>
          <p:cNvPr id="204" name="pasted-image.pdf"/>
          <p:cNvPicPr>
            <a:picLocks noChangeAspect="1"/>
          </p:cNvPicPr>
          <p:nvPr/>
        </p:nvPicPr>
        <p:blipFill>
          <a:blip r:embed="rId2">
            <a:extLst/>
          </a:blip>
          <a:stretch>
            <a:fillRect/>
          </a:stretch>
        </p:blipFill>
        <p:spPr>
          <a:xfrm>
            <a:off x="2387765" y="2745427"/>
            <a:ext cx="4368471" cy="2870310"/>
          </a:xfrm>
          <a:prstGeom prst="rect">
            <a:avLst/>
          </a:prstGeom>
          <a:ln w="12700">
            <a:miter lim="400000"/>
          </a:ln>
        </p:spPr>
      </p:pic>
      <p:sp>
        <p:nvSpPr>
          <p:cNvPr id="205" name="Shape 205"/>
          <p:cNvSpPr/>
          <p:nvPr/>
        </p:nvSpPr>
        <p:spPr>
          <a:xfrm>
            <a:off x="2561145" y="2331128"/>
            <a:ext cx="35105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10%</a:t>
            </a:r>
          </a:p>
        </p:txBody>
      </p:sp>
      <p:sp>
        <p:nvSpPr>
          <p:cNvPr id="206" name="Shape 206"/>
          <p:cNvSpPr/>
          <p:nvPr/>
        </p:nvSpPr>
        <p:spPr>
          <a:xfrm>
            <a:off x="3650566" y="2331128"/>
            <a:ext cx="35105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12%</a:t>
            </a:r>
          </a:p>
        </p:txBody>
      </p:sp>
      <p:sp>
        <p:nvSpPr>
          <p:cNvPr id="207" name="Shape 207"/>
          <p:cNvSpPr/>
          <p:nvPr/>
        </p:nvSpPr>
        <p:spPr>
          <a:xfrm>
            <a:off x="4748918" y="2331128"/>
            <a:ext cx="35105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18%</a:t>
            </a:r>
          </a:p>
        </p:txBody>
      </p:sp>
      <p:sp>
        <p:nvSpPr>
          <p:cNvPr id="208" name="Shape 208"/>
          <p:cNvSpPr/>
          <p:nvPr/>
        </p:nvSpPr>
        <p:spPr>
          <a:xfrm>
            <a:off x="5847270" y="2331128"/>
            <a:ext cx="35105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20%</a:t>
            </a:r>
          </a:p>
        </p:txBody>
      </p:sp>
      <p:sp>
        <p:nvSpPr>
          <p:cNvPr id="209" name="Shape 209"/>
          <p:cNvSpPr/>
          <p:nvPr/>
        </p:nvSpPr>
        <p:spPr>
          <a:xfrm>
            <a:off x="4156582" y="5885143"/>
            <a:ext cx="35105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60%</a:t>
            </a:r>
          </a:p>
        </p:txBody>
      </p:sp>
    </p:spTree>
    <p:extLst>
      <p:ext uri="{BB962C8B-B14F-4D97-AF65-F5344CB8AC3E}">
        <p14:creationId xmlns:p14="http://schemas.microsoft.com/office/powerpoint/2010/main" val="4082271582"/>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Content Placeholder 2"/>
          <p:cNvSpPr>
            <a:spLocks noGrp="1"/>
          </p:cNvSpPr>
          <p:nvPr>
            <p:ph idx="1"/>
          </p:nvPr>
        </p:nvSpPr>
        <p:spPr/>
        <p:txBody>
          <a:bodyPr/>
          <a:lstStyle/>
          <a:p>
            <a:r>
              <a:rPr lang="en-US" dirty="0" smtClean="0"/>
              <a:t>You can create multi VMs in the same virtual network</a:t>
            </a:r>
          </a:p>
          <a:p>
            <a:r>
              <a:rPr lang="en-US" dirty="0" smtClean="0"/>
              <a:t>Each VM has two IP addresses:</a:t>
            </a:r>
          </a:p>
          <a:p>
            <a:pPr lvl="1"/>
            <a:r>
              <a:rPr lang="en-US" dirty="0" smtClean="0"/>
              <a:t>Public </a:t>
            </a:r>
            <a:r>
              <a:rPr lang="en-US" dirty="0"/>
              <a:t>IP Addresses allow </a:t>
            </a:r>
            <a:r>
              <a:rPr lang="en-US" dirty="0" smtClean="0"/>
              <a:t>VMs to </a:t>
            </a:r>
            <a:r>
              <a:rPr lang="en-US" dirty="0"/>
              <a:t>communicate with Internet </a:t>
            </a:r>
            <a:endParaRPr lang="en-US" dirty="0" smtClean="0"/>
          </a:p>
          <a:p>
            <a:pPr lvl="1"/>
            <a:r>
              <a:rPr lang="en-US" dirty="0" smtClean="0"/>
              <a:t>Private </a:t>
            </a:r>
            <a:r>
              <a:rPr lang="en-US" dirty="0"/>
              <a:t>IP Addresses allows </a:t>
            </a:r>
            <a:r>
              <a:rPr lang="en-US" dirty="0" smtClean="0"/>
              <a:t>communication between VMs in </a:t>
            </a:r>
            <a:r>
              <a:rPr lang="en-US" dirty="0"/>
              <a:t>a virtual </a:t>
            </a:r>
            <a:r>
              <a:rPr lang="en-US" dirty="0" smtClean="0"/>
              <a:t>network</a:t>
            </a:r>
          </a:p>
          <a:p>
            <a:pPr lvl="1"/>
            <a:endParaRPr lang="en-US" dirty="0"/>
          </a:p>
        </p:txBody>
      </p:sp>
      <p:sp>
        <p:nvSpPr>
          <p:cNvPr id="4" name="Slide Number Placeholder 3"/>
          <p:cNvSpPr>
            <a:spLocks noGrp="1"/>
          </p:cNvSpPr>
          <p:nvPr>
            <p:ph type="sldNum" sz="quarter" idx="12"/>
          </p:nvPr>
        </p:nvSpPr>
        <p:spPr/>
        <p:txBody>
          <a:bodyPr/>
          <a:lstStyle/>
          <a:p>
            <a:fld id="{0ED31DCE-0A0A-4356-A958-819389B1C923}" type="slidenum">
              <a:rPr lang="en-US" smtClean="0"/>
              <a:t>51</a:t>
            </a:fld>
            <a:endParaRPr lang="en-US"/>
          </a:p>
        </p:txBody>
      </p:sp>
    </p:spTree>
    <p:extLst>
      <p:ext uri="{BB962C8B-B14F-4D97-AF65-F5344CB8AC3E}">
        <p14:creationId xmlns:p14="http://schemas.microsoft.com/office/powerpoint/2010/main" val="23036917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Creating a VM</a:t>
            </a:r>
            <a:endParaRPr lang="en-US" dirty="0"/>
          </a:p>
        </p:txBody>
      </p:sp>
      <p:sp>
        <p:nvSpPr>
          <p:cNvPr id="3" name="Content Placeholder 2"/>
          <p:cNvSpPr>
            <a:spLocks noGrp="1"/>
          </p:cNvSpPr>
          <p:nvPr>
            <p:ph idx="1"/>
          </p:nvPr>
        </p:nvSpPr>
        <p:spPr>
          <a:xfrm>
            <a:off x="457200" y="1219200"/>
            <a:ext cx="8229600" cy="5181600"/>
          </a:xfrm>
        </p:spPr>
        <p:txBody>
          <a:bodyPr>
            <a:normAutofit fontScale="62500" lnSpcReduction="20000"/>
          </a:bodyPr>
          <a:lstStyle/>
          <a:p>
            <a:r>
              <a:rPr lang="en-US" dirty="0" smtClean="0"/>
              <a:t>Choose ‘Ubuntu’</a:t>
            </a:r>
          </a:p>
          <a:p>
            <a:r>
              <a:rPr lang="en-US" dirty="0" smtClean="0"/>
              <a:t>Choose ‘HDD’ storage and put it under your </a:t>
            </a:r>
            <a:r>
              <a:rPr lang="en-US" dirty="0"/>
              <a:t>storage </a:t>
            </a:r>
            <a:endParaRPr lang="en-US" dirty="0" smtClean="0"/>
          </a:p>
          <a:p>
            <a:r>
              <a:rPr lang="en-US" dirty="0" smtClean="0"/>
              <a:t>Check the storage account for the virtual hard disk (VHD) of your VM</a:t>
            </a:r>
          </a:p>
          <a:p>
            <a:r>
              <a:rPr lang="en-US" dirty="0" smtClean="0"/>
              <a:t>Copy files to the VM:</a:t>
            </a:r>
          </a:p>
          <a:p>
            <a:pPr lvl="1"/>
            <a:r>
              <a:rPr lang="en-US" dirty="0" err="1" smtClean="0"/>
              <a:t>wget</a:t>
            </a:r>
            <a:r>
              <a:rPr lang="en-US" dirty="0" smtClean="0"/>
              <a:t> </a:t>
            </a:r>
            <a:r>
              <a:rPr lang="en-US" u="sng" dirty="0">
                <a:hlinkClick r:id="rId2"/>
              </a:rPr>
              <a:t>http://d3kbcqa49mib13.cloudfront.net/spark-2.2.0-bin-hadoop2.7.tgz</a:t>
            </a:r>
            <a:r>
              <a:rPr lang="en-US" dirty="0" smtClean="0"/>
              <a:t> </a:t>
            </a:r>
            <a:endParaRPr lang="en-US" dirty="0"/>
          </a:p>
          <a:p>
            <a:r>
              <a:rPr lang="en-US" dirty="0" smtClean="0"/>
              <a:t>Temporary disk (SSD) is /</a:t>
            </a:r>
            <a:r>
              <a:rPr lang="en-US" dirty="0" err="1" smtClean="0"/>
              <a:t>mnt</a:t>
            </a:r>
            <a:endParaRPr lang="en-US" dirty="0" smtClean="0"/>
          </a:p>
          <a:p>
            <a:r>
              <a:rPr lang="en-US" dirty="0" smtClean="0"/>
              <a:t>Attach </a:t>
            </a:r>
            <a:r>
              <a:rPr lang="en-US" dirty="0"/>
              <a:t>a second data disk</a:t>
            </a:r>
          </a:p>
          <a:p>
            <a:pPr lvl="1"/>
            <a:r>
              <a:rPr lang="en-US" dirty="0"/>
              <a:t>Add a disk in Azure portal</a:t>
            </a:r>
          </a:p>
          <a:p>
            <a:pPr lvl="1"/>
            <a:r>
              <a:rPr lang="en-US" dirty="0" err="1" smtClean="0"/>
              <a:t>lsblk</a:t>
            </a:r>
            <a:r>
              <a:rPr lang="en-US" dirty="0"/>
              <a:t/>
            </a:r>
            <a:br>
              <a:rPr lang="en-US" dirty="0"/>
            </a:br>
            <a:r>
              <a:rPr lang="en-US" dirty="0" err="1"/>
              <a:t>sudo</a:t>
            </a:r>
            <a:r>
              <a:rPr lang="en-US" dirty="0"/>
              <a:t> </a:t>
            </a:r>
            <a:r>
              <a:rPr lang="en-US" dirty="0" err="1"/>
              <a:t>fdisk</a:t>
            </a:r>
            <a:r>
              <a:rPr lang="en-US" dirty="0"/>
              <a:t> /dev/</a:t>
            </a:r>
            <a:r>
              <a:rPr lang="en-US" dirty="0" err="1"/>
              <a:t>sdc</a:t>
            </a:r>
            <a:r>
              <a:rPr lang="en-US" dirty="0"/>
              <a:t>  (then type n</a:t>
            </a:r>
            <a:r>
              <a:rPr lang="en-US"/>
              <a:t>, </a:t>
            </a:r>
            <a:r>
              <a:rPr lang="en-US" smtClean="0"/>
              <a:t>…, w</a:t>
            </a:r>
            <a:r>
              <a:rPr lang="en-US" smtClean="0"/>
              <a:t>)</a:t>
            </a:r>
            <a:r>
              <a:rPr lang="en-US" dirty="0"/>
              <a:t/>
            </a:r>
            <a:br>
              <a:rPr lang="en-US" dirty="0"/>
            </a:br>
            <a:r>
              <a:rPr lang="fr-FR" dirty="0" err="1"/>
              <a:t>sudo</a:t>
            </a:r>
            <a:r>
              <a:rPr lang="fr-FR" dirty="0"/>
              <a:t> </a:t>
            </a:r>
            <a:r>
              <a:rPr lang="fr-FR" dirty="0" err="1"/>
              <a:t>mkfs</a:t>
            </a:r>
            <a:r>
              <a:rPr lang="fr-FR" dirty="0"/>
              <a:t> -t ext4 /</a:t>
            </a:r>
            <a:r>
              <a:rPr lang="fr-FR" dirty="0" err="1"/>
              <a:t>dev</a:t>
            </a:r>
            <a:r>
              <a:rPr lang="fr-FR" dirty="0"/>
              <a:t>/</a:t>
            </a:r>
            <a:r>
              <a:rPr lang="fr-FR" dirty="0" err="1"/>
              <a:t>sdc</a:t>
            </a:r>
            <a:r>
              <a:rPr lang="fr-FR" dirty="0"/>
              <a:t/>
            </a:r>
            <a:br>
              <a:rPr lang="fr-FR" dirty="0"/>
            </a:br>
            <a:r>
              <a:rPr lang="fr-FR" dirty="0" err="1"/>
              <a:t>sudo</a:t>
            </a:r>
            <a:r>
              <a:rPr lang="fr-FR" dirty="0"/>
              <a:t> </a:t>
            </a:r>
            <a:r>
              <a:rPr lang="fr-FR" dirty="0" err="1"/>
              <a:t>mkdir</a:t>
            </a:r>
            <a:r>
              <a:rPr lang="fr-FR" dirty="0"/>
              <a:t> /</a:t>
            </a:r>
            <a:r>
              <a:rPr lang="fr-FR" dirty="0" smtClean="0"/>
              <a:t>disk1</a:t>
            </a:r>
            <a:r>
              <a:rPr lang="fr-FR" dirty="0"/>
              <a:t/>
            </a:r>
            <a:br>
              <a:rPr lang="fr-FR" dirty="0"/>
            </a:br>
            <a:r>
              <a:rPr lang="fr-FR" dirty="0" err="1"/>
              <a:t>sudo</a:t>
            </a:r>
            <a:r>
              <a:rPr lang="fr-FR" dirty="0"/>
              <a:t> </a:t>
            </a:r>
            <a:r>
              <a:rPr lang="fr-FR" dirty="0" err="1"/>
              <a:t>mount</a:t>
            </a:r>
            <a:r>
              <a:rPr lang="fr-FR" dirty="0"/>
              <a:t> /</a:t>
            </a:r>
            <a:r>
              <a:rPr lang="fr-FR" dirty="0" err="1"/>
              <a:t>dev</a:t>
            </a:r>
            <a:r>
              <a:rPr lang="fr-FR" dirty="0"/>
              <a:t>/</a:t>
            </a:r>
            <a:r>
              <a:rPr lang="fr-FR" dirty="0" err="1"/>
              <a:t>sdc</a:t>
            </a:r>
            <a:r>
              <a:rPr lang="fr-FR" dirty="0"/>
              <a:t> /</a:t>
            </a:r>
            <a:r>
              <a:rPr lang="fr-FR" dirty="0" smtClean="0"/>
              <a:t>disk1</a:t>
            </a:r>
            <a:r>
              <a:rPr lang="fr-FR" dirty="0"/>
              <a:t/>
            </a:r>
            <a:br>
              <a:rPr lang="fr-FR" dirty="0"/>
            </a:br>
            <a:r>
              <a:rPr lang="fr-FR" dirty="0" err="1" smtClean="0"/>
              <a:t>df</a:t>
            </a:r>
            <a:endParaRPr lang="en-US" dirty="0" smtClean="0"/>
          </a:p>
          <a:p>
            <a:r>
              <a:rPr lang="en-US" dirty="0" smtClean="0"/>
              <a:t>Detach the disk</a:t>
            </a:r>
          </a:p>
          <a:p>
            <a:pPr lvl="1"/>
            <a:r>
              <a:rPr lang="en-US" dirty="0" err="1" smtClean="0"/>
              <a:t>umount</a:t>
            </a:r>
            <a:r>
              <a:rPr lang="en-US" dirty="0" smtClean="0"/>
              <a:t> /disk1</a:t>
            </a:r>
          </a:p>
          <a:p>
            <a:pPr lvl="1"/>
            <a:r>
              <a:rPr lang="en-US" dirty="0" smtClean="0"/>
              <a:t>Detach in Azure portal</a:t>
            </a:r>
          </a:p>
          <a:p>
            <a:r>
              <a:rPr lang="en-US" dirty="0" smtClean="0"/>
              <a:t>Re-attach to another VM</a:t>
            </a:r>
            <a:endParaRPr lang="en-US" dirty="0"/>
          </a:p>
          <a:p>
            <a:endParaRPr lang="en-US" dirty="0"/>
          </a:p>
        </p:txBody>
      </p:sp>
      <p:sp>
        <p:nvSpPr>
          <p:cNvPr id="4" name="Slide Number Placeholder 3"/>
          <p:cNvSpPr>
            <a:spLocks noGrp="1"/>
          </p:cNvSpPr>
          <p:nvPr>
            <p:ph type="sldNum" sz="quarter" idx="12"/>
          </p:nvPr>
        </p:nvSpPr>
        <p:spPr/>
        <p:txBody>
          <a:bodyPr/>
          <a:lstStyle/>
          <a:p>
            <a:fld id="{0ED31DCE-0A0A-4356-A958-819389B1C923}" type="slidenum">
              <a:rPr lang="en-US" smtClean="0"/>
              <a:t>52</a:t>
            </a:fld>
            <a:endParaRPr lang="en-US"/>
          </a:p>
        </p:txBody>
      </p:sp>
    </p:spTree>
    <p:extLst>
      <p:ext uri="{BB962C8B-B14F-4D97-AF65-F5344CB8AC3E}">
        <p14:creationId xmlns:p14="http://schemas.microsoft.com/office/powerpoint/2010/main" val="13802775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Spark Cluster in Azure</a:t>
            </a:r>
            <a:endParaRPr lang="en-US" dirty="0"/>
          </a:p>
        </p:txBody>
      </p:sp>
      <p:sp>
        <p:nvSpPr>
          <p:cNvPr id="3" name="Content Placeholder 2"/>
          <p:cNvSpPr>
            <a:spLocks noGrp="1"/>
          </p:cNvSpPr>
          <p:nvPr>
            <p:ph idx="1"/>
          </p:nvPr>
        </p:nvSpPr>
        <p:spPr>
          <a:xfrm>
            <a:off x="457200" y="1417638"/>
            <a:ext cx="8229600" cy="5059362"/>
          </a:xfrm>
        </p:spPr>
        <p:txBody>
          <a:bodyPr>
            <a:normAutofit fontScale="85000" lnSpcReduction="10000"/>
          </a:bodyPr>
          <a:lstStyle/>
          <a:p>
            <a:r>
              <a:rPr lang="en-US" dirty="0" smtClean="0"/>
              <a:t>Create a few VMs</a:t>
            </a:r>
          </a:p>
          <a:p>
            <a:r>
              <a:rPr lang="en-US" dirty="0" smtClean="0"/>
              <a:t>Get spark:</a:t>
            </a:r>
          </a:p>
          <a:p>
            <a:pPr lvl="1"/>
            <a:r>
              <a:rPr lang="en-US" dirty="0" err="1" smtClean="0"/>
              <a:t>wget</a:t>
            </a:r>
            <a:r>
              <a:rPr lang="en-US" dirty="0" smtClean="0"/>
              <a:t> </a:t>
            </a:r>
            <a:r>
              <a:rPr lang="en-US" u="sng" dirty="0">
                <a:hlinkClick r:id="rId3"/>
              </a:rPr>
              <a:t>http://</a:t>
            </a:r>
            <a:r>
              <a:rPr lang="en-US" u="sng" dirty="0" smtClean="0">
                <a:hlinkClick r:id="rId3"/>
              </a:rPr>
              <a:t>d3kbcqa49mib13.cloudfront.net/spark-2.2.0-bin-hadoop2.7.tgz</a:t>
            </a:r>
            <a:r>
              <a:rPr lang="en-US" u="sng" dirty="0"/>
              <a:t> </a:t>
            </a:r>
            <a:endParaRPr lang="en-US" dirty="0" smtClean="0"/>
          </a:p>
          <a:p>
            <a:pPr lvl="1"/>
            <a:r>
              <a:rPr lang="en-US" dirty="0"/>
              <a:t>tar </a:t>
            </a:r>
            <a:r>
              <a:rPr lang="en-US" dirty="0" err="1"/>
              <a:t>xf</a:t>
            </a:r>
            <a:r>
              <a:rPr lang="en-US" dirty="0"/>
              <a:t> </a:t>
            </a:r>
            <a:r>
              <a:rPr lang="en-US" dirty="0" smtClean="0"/>
              <a:t>spark-2.2.0-bin-hadoop2.7.tgz</a:t>
            </a:r>
            <a:endParaRPr lang="en-US" dirty="0"/>
          </a:p>
          <a:p>
            <a:pPr lvl="1"/>
            <a:r>
              <a:rPr lang="en-US" dirty="0"/>
              <a:t>mv </a:t>
            </a:r>
            <a:r>
              <a:rPr lang="en-US" dirty="0" smtClean="0"/>
              <a:t>spark-2.2.0-bin-hadoop2.7 </a:t>
            </a:r>
            <a:r>
              <a:rPr lang="en-US" dirty="0" smtClean="0"/>
              <a:t>spark</a:t>
            </a:r>
          </a:p>
          <a:p>
            <a:r>
              <a:rPr lang="en-US" dirty="0" smtClean="0"/>
              <a:t>Install java</a:t>
            </a:r>
          </a:p>
          <a:p>
            <a:r>
              <a:rPr lang="en-US" dirty="0" smtClean="0"/>
              <a:t>Start </a:t>
            </a:r>
            <a:r>
              <a:rPr lang="en-US" dirty="0" smtClean="0"/>
              <a:t>spark master and slaves as if they were in a local network</a:t>
            </a:r>
          </a:p>
          <a:p>
            <a:r>
              <a:rPr lang="en-US" dirty="0" smtClean="0"/>
              <a:t>You can check the cluster status at hostname:8080</a:t>
            </a:r>
          </a:p>
          <a:p>
            <a:pPr lvl="1"/>
            <a:r>
              <a:rPr lang="en-US" dirty="0" smtClean="0"/>
              <a:t>Need to set security rules to allow such inbound traffic</a:t>
            </a:r>
            <a:endParaRPr lang="en-US" dirty="0"/>
          </a:p>
        </p:txBody>
      </p:sp>
      <p:sp>
        <p:nvSpPr>
          <p:cNvPr id="4" name="Slide Number Placeholder 3"/>
          <p:cNvSpPr>
            <a:spLocks noGrp="1"/>
          </p:cNvSpPr>
          <p:nvPr>
            <p:ph type="sldNum" sz="quarter" idx="12"/>
          </p:nvPr>
        </p:nvSpPr>
        <p:spPr/>
        <p:txBody>
          <a:bodyPr/>
          <a:lstStyle/>
          <a:p>
            <a:fld id="{0ED31DCE-0A0A-4356-A958-819389B1C923}" type="slidenum">
              <a:rPr lang="en-US" smtClean="0"/>
              <a:t>53</a:t>
            </a:fld>
            <a:endParaRPr lang="en-US"/>
          </a:p>
        </p:txBody>
      </p:sp>
    </p:spTree>
    <p:extLst>
      <p:ext uri="{BB962C8B-B14F-4D97-AF65-F5344CB8AC3E}">
        <p14:creationId xmlns:p14="http://schemas.microsoft.com/office/powerpoint/2010/main" val="6246088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HDInsight</a:t>
            </a:r>
            <a:endParaRPr lang="en-US" dirty="0"/>
          </a:p>
        </p:txBody>
      </p:sp>
      <p:sp>
        <p:nvSpPr>
          <p:cNvPr id="3" name="Content Placeholder 2"/>
          <p:cNvSpPr>
            <a:spLocks noGrp="1"/>
          </p:cNvSpPr>
          <p:nvPr>
            <p:ph idx="1"/>
          </p:nvPr>
        </p:nvSpPr>
        <p:spPr>
          <a:xfrm>
            <a:off x="457200" y="1295400"/>
            <a:ext cx="8229600" cy="5181600"/>
          </a:xfrm>
        </p:spPr>
        <p:txBody>
          <a:bodyPr>
            <a:normAutofit fontScale="92500" lnSpcReduction="20000"/>
          </a:bodyPr>
          <a:lstStyle/>
          <a:p>
            <a:r>
              <a:rPr lang="en-US" dirty="0" smtClean="0"/>
              <a:t>Automatic cluster creation with Hadoop, Spark, </a:t>
            </a:r>
            <a:r>
              <a:rPr lang="en-US" dirty="0" err="1" smtClean="0"/>
              <a:t>etc</a:t>
            </a:r>
            <a:r>
              <a:rPr lang="en-US" dirty="0" smtClean="0"/>
              <a:t>…</a:t>
            </a:r>
          </a:p>
          <a:p>
            <a:pPr lvl="1"/>
            <a:r>
              <a:rPr lang="en-US" dirty="0" smtClean="0"/>
              <a:t>But also more expensive. </a:t>
            </a:r>
          </a:p>
          <a:p>
            <a:pPr lvl="1"/>
            <a:r>
              <a:rPr lang="en-US" dirty="0" smtClean="0"/>
              <a:t>Charged every minute whether you use it or not</a:t>
            </a:r>
          </a:p>
          <a:p>
            <a:r>
              <a:rPr lang="en-US" dirty="0" smtClean="0"/>
              <a:t>Benefits over manually created clusters:</a:t>
            </a:r>
          </a:p>
          <a:p>
            <a:pPr lvl="1"/>
            <a:r>
              <a:rPr lang="en-US" dirty="0"/>
              <a:t>Automatic provisioning of </a:t>
            </a:r>
            <a:r>
              <a:rPr lang="en-US" dirty="0" smtClean="0"/>
              <a:t>clusters, much easier to create and manage</a:t>
            </a:r>
          </a:p>
          <a:p>
            <a:pPr lvl="1"/>
            <a:r>
              <a:rPr lang="en-US" dirty="0"/>
              <a:t>State-of-the-art </a:t>
            </a:r>
            <a:r>
              <a:rPr lang="en-US" dirty="0" smtClean="0"/>
              <a:t>components</a:t>
            </a:r>
          </a:p>
          <a:p>
            <a:pPr lvl="1"/>
            <a:r>
              <a:rPr lang="en-US" dirty="0"/>
              <a:t>High availability and reliability of </a:t>
            </a:r>
            <a:r>
              <a:rPr lang="en-US" dirty="0" smtClean="0"/>
              <a:t>clusters (e.g., 2 or more head nodes with Zookeeper)</a:t>
            </a:r>
          </a:p>
          <a:p>
            <a:pPr lvl="1"/>
            <a:r>
              <a:rPr lang="en-US" dirty="0" smtClean="0"/>
              <a:t>Easy scaling</a:t>
            </a:r>
          </a:p>
          <a:p>
            <a:pPr lvl="1"/>
            <a:r>
              <a:rPr lang="en-US" dirty="0" err="1" smtClean="0"/>
              <a:t>Jupyter</a:t>
            </a:r>
            <a:r>
              <a:rPr lang="en-US" dirty="0" smtClean="0"/>
              <a:t>: demo notebook at</a:t>
            </a:r>
            <a:r>
              <a:rPr lang="en-US" dirty="0"/>
              <a:t/>
            </a:r>
            <a:br>
              <a:rPr lang="en-US" dirty="0"/>
            </a:br>
            <a:r>
              <a:rPr lang="en-US" dirty="0">
                <a:hlinkClick r:id="rId2"/>
              </a:rPr>
              <a:t>https://</a:t>
            </a:r>
            <a:r>
              <a:rPr lang="en-US" dirty="0" smtClean="0">
                <a:hlinkClick r:id="rId2"/>
              </a:rPr>
              <a:t>www.cse.ust.hk/msbd5003/nb/rdd.ipynb</a:t>
            </a:r>
            <a:r>
              <a:rPr lang="en-US" dirty="0" smtClean="0"/>
              <a:t>  </a:t>
            </a:r>
          </a:p>
          <a:p>
            <a:pPr lvl="1"/>
            <a:endParaRPr lang="en-US" dirty="0" smtClean="0"/>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0ED31DCE-0A0A-4356-A958-819389B1C923}" type="slidenum">
              <a:rPr lang="en-US" smtClean="0"/>
              <a:t>54</a:t>
            </a:fld>
            <a:endParaRPr lang="en-US"/>
          </a:p>
        </p:txBody>
      </p:sp>
    </p:spTree>
    <p:extLst>
      <p:ext uri="{BB962C8B-B14F-4D97-AF65-F5344CB8AC3E}">
        <p14:creationId xmlns:p14="http://schemas.microsoft.com/office/powerpoint/2010/main" val="7107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in Azure</a:t>
            </a:r>
            <a:endParaRPr lang="en-US" dirty="0"/>
          </a:p>
        </p:txBody>
      </p:sp>
      <p:sp>
        <p:nvSpPr>
          <p:cNvPr id="3" name="Content Placeholder 2"/>
          <p:cNvSpPr>
            <a:spLocks noGrp="1"/>
          </p:cNvSpPr>
          <p:nvPr>
            <p:ph idx="1"/>
          </p:nvPr>
        </p:nvSpPr>
        <p:spPr/>
        <p:txBody>
          <a:bodyPr/>
          <a:lstStyle/>
          <a:p>
            <a:endParaRPr lang="en-US"/>
          </a:p>
        </p:txBody>
      </p:sp>
      <p:pic>
        <p:nvPicPr>
          <p:cNvPr id="6146" name="Picture 2" descr="Hadoop clusters use the HDFS API to access and store structured and unstructured data in Blob sto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00909"/>
            <a:ext cx="8229600" cy="516291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ED31DCE-0A0A-4356-A958-819389B1C923}" type="slidenum">
              <a:rPr lang="en-US" smtClean="0"/>
              <a:t>55</a:t>
            </a:fld>
            <a:endParaRPr lang="en-US"/>
          </a:p>
        </p:txBody>
      </p:sp>
    </p:spTree>
    <p:extLst>
      <p:ext uri="{BB962C8B-B14F-4D97-AF65-F5344CB8AC3E}">
        <p14:creationId xmlns:p14="http://schemas.microsoft.com/office/powerpoint/2010/main" val="8509568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Pay Attention to Your Balance on </a:t>
            </a:r>
            <a:r>
              <a:rPr lang="en-US" smtClean="0"/>
              <a:t>Your Azure Pass</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0ED31DCE-0A0A-4356-A958-819389B1C923}" type="slidenum">
              <a:rPr lang="en-US" smtClean="0"/>
              <a:t>56</a:t>
            </a:fld>
            <a:endParaRPr lang="en-US"/>
          </a:p>
        </p:txBody>
      </p:sp>
    </p:spTree>
    <p:extLst>
      <p:ext uri="{BB962C8B-B14F-4D97-AF65-F5344CB8AC3E}">
        <p14:creationId xmlns:p14="http://schemas.microsoft.com/office/powerpoint/2010/main" val="3763488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276725" y="5279486"/>
            <a:ext cx="3219450" cy="1419225"/>
          </a:xfrm>
          <a:prstGeom prst="rect">
            <a:avLst/>
          </a:prstGeom>
        </p:spPr>
      </p:pic>
      <p:sp>
        <p:nvSpPr>
          <p:cNvPr id="145" name="Shape 145"/>
          <p:cNvSpPr>
            <a:spLocks noGrp="1"/>
          </p:cNvSpPr>
          <p:nvPr>
            <p:ph type="title"/>
          </p:nvPr>
        </p:nvSpPr>
        <p:spPr>
          <a:prstGeom prst="rect">
            <a:avLst/>
          </a:prstGeom>
        </p:spPr>
        <p:txBody>
          <a:bodyPr/>
          <a:lstStyle/>
          <a:p>
            <a:r>
              <a:t>Public Cloud</a:t>
            </a:r>
          </a:p>
        </p:txBody>
      </p:sp>
      <p:sp>
        <p:nvSpPr>
          <p:cNvPr id="146" name="Shape 146"/>
          <p:cNvSpPr>
            <a:spLocks noGrp="1"/>
          </p:cNvSpPr>
          <p:nvPr>
            <p:ph type="body" idx="1"/>
          </p:nvPr>
        </p:nvSpPr>
        <p:spPr>
          <a:prstGeom prst="rect">
            <a:avLst/>
          </a:prstGeom>
        </p:spPr>
        <p:txBody>
          <a:bodyPr/>
          <a:lstStyle/>
          <a:p>
            <a:pPr>
              <a:defRPr sz="3200"/>
            </a:pPr>
            <a:r>
              <a:t>Providers let clients access the cloud via Internet</a:t>
            </a:r>
          </a:p>
          <a:p>
            <a:pPr>
              <a:defRPr sz="3200"/>
            </a:pPr>
            <a:r>
              <a:t>Made available to the general public</a:t>
            </a:r>
          </a:p>
        </p:txBody>
      </p:sp>
      <p:sp>
        <p:nvSpPr>
          <p:cNvPr id="147" name="Shape 147"/>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pic>
        <p:nvPicPr>
          <p:cNvPr id="148" name="pasted-image.jpg"/>
          <p:cNvPicPr>
            <a:picLocks noChangeAspect="1"/>
          </p:cNvPicPr>
          <p:nvPr/>
        </p:nvPicPr>
        <p:blipFill>
          <a:blip r:embed="rId3">
            <a:extLst/>
          </a:blip>
          <a:stretch>
            <a:fillRect/>
          </a:stretch>
        </p:blipFill>
        <p:spPr>
          <a:xfrm>
            <a:off x="762000" y="3229449"/>
            <a:ext cx="3321844" cy="1205508"/>
          </a:xfrm>
          <a:prstGeom prst="rect">
            <a:avLst/>
          </a:prstGeom>
          <a:ln w="12700">
            <a:miter lim="400000"/>
          </a:ln>
        </p:spPr>
      </p:pic>
      <p:pic>
        <p:nvPicPr>
          <p:cNvPr id="149" name="pasted-image.png"/>
          <p:cNvPicPr>
            <a:picLocks noChangeAspect="1"/>
          </p:cNvPicPr>
          <p:nvPr/>
        </p:nvPicPr>
        <p:blipFill>
          <a:blip r:embed="rId4">
            <a:extLst/>
          </a:blip>
          <a:stretch>
            <a:fillRect/>
          </a:stretch>
        </p:blipFill>
        <p:spPr>
          <a:xfrm>
            <a:off x="5562600" y="3788990"/>
            <a:ext cx="2976691" cy="427504"/>
          </a:xfrm>
          <a:prstGeom prst="rect">
            <a:avLst/>
          </a:prstGeom>
          <a:ln w="12700">
            <a:miter lim="400000"/>
          </a:ln>
        </p:spPr>
      </p:pic>
      <p:pic>
        <p:nvPicPr>
          <p:cNvPr id="9" name="pasted-image.png"/>
          <p:cNvPicPr>
            <a:picLocks noChangeAspect="1"/>
          </p:cNvPicPr>
          <p:nvPr/>
        </p:nvPicPr>
        <p:blipFill>
          <a:blip r:embed="rId5">
            <a:extLst/>
          </a:blip>
          <a:stretch>
            <a:fillRect/>
          </a:stretch>
        </p:blipFill>
        <p:spPr>
          <a:xfrm>
            <a:off x="3580270" y="4569023"/>
            <a:ext cx="4940548" cy="619182"/>
          </a:xfrm>
          <a:prstGeom prst="rect">
            <a:avLst/>
          </a:prstGeom>
          <a:ln w="12700">
            <a:miter lim="400000"/>
          </a:ln>
        </p:spPr>
      </p:pic>
      <p:pic>
        <p:nvPicPr>
          <p:cNvPr id="11" name="Picture 6" descr="https://upload.wikimedia.org/wikipedia/en/b/b9/Baidu_Cloud_Logo_(Sep_20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752" y="4927311"/>
            <a:ext cx="2553873" cy="138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29948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asted-image.jpg"/>
          <p:cNvPicPr>
            <a:picLocks noChangeAspect="1"/>
          </p:cNvPicPr>
          <p:nvPr/>
        </p:nvPicPr>
        <p:blipFill>
          <a:blip r:embed="rId2">
            <a:extLst/>
          </a:blip>
          <a:srcRect l="23464" t="22136" r="2083" b="2037"/>
          <a:stretch>
            <a:fillRect/>
          </a:stretch>
        </p:blipFill>
        <p:spPr>
          <a:xfrm>
            <a:off x="1433215" y="2806662"/>
            <a:ext cx="6807911" cy="3543905"/>
          </a:xfrm>
          <a:prstGeom prst="rect">
            <a:avLst/>
          </a:prstGeom>
          <a:ln w="12700">
            <a:miter lim="400000"/>
          </a:ln>
        </p:spPr>
      </p:pic>
      <p:sp>
        <p:nvSpPr>
          <p:cNvPr id="154" name="Shape 154"/>
          <p:cNvSpPr>
            <a:spLocks noGrp="1"/>
          </p:cNvSpPr>
          <p:nvPr>
            <p:ph type="title"/>
          </p:nvPr>
        </p:nvSpPr>
        <p:spPr>
          <a:prstGeom prst="rect">
            <a:avLst/>
          </a:prstGeom>
        </p:spPr>
        <p:txBody>
          <a:bodyPr/>
          <a:lstStyle/>
          <a:p>
            <a:r>
              <a:t>Public Cloud</a:t>
            </a:r>
          </a:p>
        </p:txBody>
      </p:sp>
      <p:sp>
        <p:nvSpPr>
          <p:cNvPr id="155" name="Shape 155"/>
          <p:cNvSpPr>
            <a:spLocks noGrp="1"/>
          </p:cNvSpPr>
          <p:nvPr>
            <p:ph type="body" sz="half" idx="1"/>
          </p:nvPr>
        </p:nvSpPr>
        <p:spPr>
          <a:xfrm>
            <a:off x="401836" y="1646039"/>
            <a:ext cx="8340328" cy="2898986"/>
          </a:xfrm>
          <a:prstGeom prst="rect">
            <a:avLst/>
          </a:prstGeom>
        </p:spPr>
        <p:txBody>
          <a:bodyPr/>
          <a:lstStyle/>
          <a:p>
            <a:pPr>
              <a:defRPr sz="3200"/>
            </a:pPr>
            <a:r>
              <a:t>Multi-tenant virtualization, global-scale infrastructure</a:t>
            </a:r>
          </a:p>
          <a:p>
            <a:pPr>
              <a:defRPr sz="3200"/>
            </a:pPr>
            <a:r>
              <a:t>Functions and pricing vary</a:t>
            </a:r>
          </a:p>
        </p:txBody>
      </p:sp>
      <p:sp>
        <p:nvSpPr>
          <p:cNvPr id="156" name="Shape 156"/>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157" name="Shape 157"/>
          <p:cNvSpPr/>
          <p:nvPr/>
        </p:nvSpPr>
        <p:spPr>
          <a:xfrm>
            <a:off x="5867653" y="6224893"/>
            <a:ext cx="1518429"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200"/>
            </a:lvl1pPr>
          </a:lstStyle>
          <a:p>
            <a:r>
              <a:rPr sz="1547"/>
              <a:t>Copyright: Google</a:t>
            </a:r>
          </a:p>
        </p:txBody>
      </p:sp>
    </p:spTree>
    <p:extLst>
      <p:ext uri="{BB962C8B-B14F-4D97-AF65-F5344CB8AC3E}">
        <p14:creationId xmlns:p14="http://schemas.microsoft.com/office/powerpoint/2010/main" val="329883925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Private Cloud</a:t>
            </a:r>
          </a:p>
        </p:txBody>
      </p:sp>
      <p:sp>
        <p:nvSpPr>
          <p:cNvPr id="160" name="Shape 160"/>
          <p:cNvSpPr>
            <a:spLocks noGrp="1"/>
          </p:cNvSpPr>
          <p:nvPr>
            <p:ph type="body" idx="1"/>
          </p:nvPr>
        </p:nvSpPr>
        <p:spPr>
          <a:prstGeom prst="rect">
            <a:avLst/>
          </a:prstGeom>
        </p:spPr>
        <p:txBody>
          <a:bodyPr/>
          <a:lstStyle/>
          <a:p>
            <a:pPr>
              <a:defRPr sz="3200"/>
            </a:pPr>
            <a:r>
              <a:t>The cloud is used solely by an organization (e.g. HKUST, Facebook, HSBC)</a:t>
            </a:r>
          </a:p>
          <a:p>
            <a:pPr>
              <a:defRPr sz="3200"/>
            </a:pPr>
            <a:r>
              <a:t>May reside in-house or off-premise</a:t>
            </a:r>
          </a:p>
        </p:txBody>
      </p:sp>
      <p:sp>
        <p:nvSpPr>
          <p:cNvPr id="161" name="Shape 161"/>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pic>
        <p:nvPicPr>
          <p:cNvPr id="162" name="pasted-image.jpg"/>
          <p:cNvPicPr>
            <a:picLocks noChangeAspect="1"/>
          </p:cNvPicPr>
          <p:nvPr/>
        </p:nvPicPr>
        <p:blipFill>
          <a:blip r:embed="rId2">
            <a:extLst/>
          </a:blip>
          <a:stretch>
            <a:fillRect/>
          </a:stretch>
        </p:blipFill>
        <p:spPr>
          <a:xfrm>
            <a:off x="1154334" y="3562795"/>
            <a:ext cx="2691958" cy="1565823"/>
          </a:xfrm>
          <a:prstGeom prst="rect">
            <a:avLst/>
          </a:prstGeom>
          <a:ln w="12700">
            <a:miter lim="400000"/>
          </a:ln>
        </p:spPr>
      </p:pic>
      <p:pic>
        <p:nvPicPr>
          <p:cNvPr id="163" name="pasted-image.jpg"/>
          <p:cNvPicPr>
            <a:picLocks noChangeAspect="1"/>
          </p:cNvPicPr>
          <p:nvPr/>
        </p:nvPicPr>
        <p:blipFill>
          <a:blip r:embed="rId3">
            <a:extLst/>
          </a:blip>
          <a:stretch>
            <a:fillRect/>
          </a:stretch>
        </p:blipFill>
        <p:spPr>
          <a:xfrm>
            <a:off x="4313039" y="3353098"/>
            <a:ext cx="3393282" cy="1187648"/>
          </a:xfrm>
          <a:prstGeom prst="rect">
            <a:avLst/>
          </a:prstGeom>
          <a:ln w="12700">
            <a:miter lim="400000"/>
          </a:ln>
        </p:spPr>
      </p:pic>
      <p:pic>
        <p:nvPicPr>
          <p:cNvPr id="164" name="pasted-image.jpg"/>
          <p:cNvPicPr>
            <a:picLocks noChangeAspect="1"/>
          </p:cNvPicPr>
          <p:nvPr/>
        </p:nvPicPr>
        <p:blipFill>
          <a:blip r:embed="rId4">
            <a:extLst/>
          </a:blip>
          <a:stretch>
            <a:fillRect/>
          </a:stretch>
        </p:blipFill>
        <p:spPr>
          <a:xfrm>
            <a:off x="4448996" y="4601742"/>
            <a:ext cx="3121367" cy="1393055"/>
          </a:xfrm>
          <a:prstGeom prst="rect">
            <a:avLst/>
          </a:prstGeom>
          <a:ln w="12700">
            <a:miter lim="400000"/>
          </a:ln>
        </p:spPr>
      </p:pic>
    </p:spTree>
    <p:extLst>
      <p:ext uri="{BB962C8B-B14F-4D97-AF65-F5344CB8AC3E}">
        <p14:creationId xmlns:p14="http://schemas.microsoft.com/office/powerpoint/2010/main" val="76489676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lstStyle/>
          <a:p>
            <a:r>
              <a:t>Private Cloud</a:t>
            </a:r>
          </a:p>
        </p:txBody>
      </p:sp>
      <p:sp>
        <p:nvSpPr>
          <p:cNvPr id="167" name="Shape 167"/>
          <p:cNvSpPr>
            <a:spLocks noGrp="1"/>
          </p:cNvSpPr>
          <p:nvPr>
            <p:ph type="body" idx="1"/>
          </p:nvPr>
        </p:nvSpPr>
        <p:spPr>
          <a:prstGeom prst="rect">
            <a:avLst/>
          </a:prstGeom>
        </p:spPr>
        <p:txBody>
          <a:bodyPr/>
          <a:lstStyle/>
          <a:p>
            <a:pPr>
              <a:defRPr sz="3200"/>
            </a:pPr>
            <a:r>
              <a:t>Secure, dedicated infrastructure with the benefits of on-demand provisioning</a:t>
            </a:r>
          </a:p>
          <a:p>
            <a:pPr>
              <a:defRPr sz="3200"/>
            </a:pPr>
            <a:r>
              <a:t>Not burdened by network bandwidth and availability issues and security threats associated with public clouds. </a:t>
            </a:r>
          </a:p>
          <a:p>
            <a:pPr>
              <a:defRPr sz="3200"/>
            </a:pPr>
            <a:r>
              <a:t>Greater control, security, and resilience.</a:t>
            </a:r>
          </a:p>
        </p:txBody>
      </p:sp>
      <p:sp>
        <p:nvSpPr>
          <p:cNvPr id="168" name="Shape 168"/>
          <p:cNvSpPr>
            <a:spLocks noGrp="1"/>
          </p:cNvSpPr>
          <p:nvPr>
            <p:ph type="sldNum" sz="quarter" idx="2"/>
          </p:nvPr>
        </p:nvSpPr>
        <p:spPr>
          <a:xfrm>
            <a:off x="8695586" y="6465094"/>
            <a:ext cx="149877" cy="2108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Tree>
    <p:extLst>
      <p:ext uri="{BB962C8B-B14F-4D97-AF65-F5344CB8AC3E}">
        <p14:creationId xmlns:p14="http://schemas.microsoft.com/office/powerpoint/2010/main" val="1089966910"/>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3333</TotalTime>
  <Words>1836</Words>
  <Application>Microsoft Office PowerPoint</Application>
  <PresentationFormat>On-screen Show (4:3)</PresentationFormat>
  <Paragraphs>353</Paragraphs>
  <Slides>56</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56</vt:i4>
      </vt:variant>
    </vt:vector>
  </HeadingPairs>
  <TitlesOfParts>
    <vt:vector size="63" baseType="lpstr">
      <vt:lpstr>Helvetica Neue</vt:lpstr>
      <vt:lpstr>Helvetica Neue Light</vt:lpstr>
      <vt:lpstr>Arial</vt:lpstr>
      <vt:lpstr>Calibri</vt:lpstr>
      <vt:lpstr>Segoe UI Semibold</vt:lpstr>
      <vt:lpstr>Office Theme</vt:lpstr>
      <vt:lpstr>4_Office Theme</vt:lpstr>
      <vt:lpstr>PowerPoint Presentation</vt:lpstr>
      <vt:lpstr>Cloud Computing in a Nutshell</vt:lpstr>
      <vt:lpstr>Defining the Cloud</vt:lpstr>
      <vt:lpstr>Defining the Cloud</vt:lpstr>
      <vt:lpstr>Cloud deployment models</vt:lpstr>
      <vt:lpstr>Public Cloud</vt:lpstr>
      <vt:lpstr>Public Cloud</vt:lpstr>
      <vt:lpstr>Private Cloud</vt:lpstr>
      <vt:lpstr>Private Cloud</vt:lpstr>
      <vt:lpstr>Hybrid Cloud</vt:lpstr>
      <vt:lpstr>Hybrid Cloud</vt:lpstr>
      <vt:lpstr>Cloud Service Models</vt:lpstr>
      <vt:lpstr>Cloud computing stack</vt:lpstr>
      <vt:lpstr>Infrastructure-as-a-Service</vt:lpstr>
      <vt:lpstr>Infrastructure-as-a-Service</vt:lpstr>
      <vt:lpstr>IaaS use case</vt:lpstr>
      <vt:lpstr>Platform-as-a-Service (PaaS)</vt:lpstr>
      <vt:lpstr>PaaS</vt:lpstr>
      <vt:lpstr>Software-as-a-Service (SaaS)</vt:lpstr>
      <vt:lpstr>SaaS use case</vt:lpstr>
      <vt:lpstr>PowerPoint Presentation</vt:lpstr>
      <vt:lpstr>A comparison</vt:lpstr>
      <vt:lpstr>PowerPoint Presentation</vt:lpstr>
      <vt:lpstr>Cloud Computing Patterns</vt:lpstr>
      <vt:lpstr>Business Benefits of the Cloud</vt:lpstr>
      <vt:lpstr>Chief Objections to the Cloud</vt:lpstr>
      <vt:lpstr>What about the cloud provider?</vt:lpstr>
      <vt:lpstr>Resource pooling</vt:lpstr>
      <vt:lpstr>Resource pooling</vt:lpstr>
      <vt:lpstr>Economy of scale</vt:lpstr>
      <vt:lpstr>Statistical multiplexing</vt:lpstr>
      <vt:lpstr>Highly profitable business for Cloud providers</vt:lpstr>
      <vt:lpstr>Summary: Why cloud?</vt:lpstr>
      <vt:lpstr>PowerPoint Presentation</vt:lpstr>
      <vt:lpstr>Global Footprint</vt:lpstr>
      <vt:lpstr>Azure Services</vt:lpstr>
      <vt:lpstr>Resource Groups</vt:lpstr>
      <vt:lpstr>Azure Storage</vt:lpstr>
      <vt:lpstr>Azure Blobs, Azure Files, or Azure Data Disks</vt:lpstr>
      <vt:lpstr>Windows Azure Storage Blob (WASB)</vt:lpstr>
      <vt:lpstr>WASB structure </vt:lpstr>
      <vt:lpstr>Virtual Machines</vt:lpstr>
      <vt:lpstr>Virtualization</vt:lpstr>
      <vt:lpstr>What is virtualization?</vt:lpstr>
      <vt:lpstr>History</vt:lpstr>
      <vt:lpstr>Virtualization</vt:lpstr>
      <vt:lpstr>The old model</vt:lpstr>
      <vt:lpstr>The old model</vt:lpstr>
      <vt:lpstr>The new model</vt:lpstr>
      <vt:lpstr>The new model</vt:lpstr>
      <vt:lpstr>Virtual networks</vt:lpstr>
      <vt:lpstr>Demo: Creating a VM</vt:lpstr>
      <vt:lpstr>Setting up a Spark Cluster in Azure</vt:lpstr>
      <vt:lpstr>Azure HDInsight</vt:lpstr>
      <vt:lpstr>Blob storage in Azure</vt:lpstr>
      <vt:lpstr>Pay Attention to Your Balance on Your Azure Pass</vt:lpstr>
    </vt:vector>
  </TitlesOfParts>
  <Company>Bit-Wizards Software Solutions,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WHALEN, Mike T.</dc:creator>
  <cp:lastModifiedBy>yike</cp:lastModifiedBy>
  <cp:revision>204</cp:revision>
  <cp:lastPrinted>2012-03-09T14:22:40Z</cp:lastPrinted>
  <dcterms:created xsi:type="dcterms:W3CDTF">2011-04-19T21:44:42Z</dcterms:created>
  <dcterms:modified xsi:type="dcterms:W3CDTF">2017-09-25T09:01:23Z</dcterms:modified>
</cp:coreProperties>
</file>